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4" r:id="rId1"/>
  </p:sldMasterIdLst>
  <p:sldIdLst>
    <p:sldId id="288" r:id="rId2"/>
    <p:sldId id="290" r:id="rId3"/>
    <p:sldId id="257" r:id="rId4"/>
    <p:sldId id="260" r:id="rId5"/>
    <p:sldId id="291" r:id="rId6"/>
    <p:sldId id="292" r:id="rId7"/>
    <p:sldId id="270" r:id="rId8"/>
    <p:sldId id="262" r:id="rId9"/>
    <p:sldId id="261" r:id="rId10"/>
    <p:sldId id="263" r:id="rId11"/>
    <p:sldId id="264" r:id="rId12"/>
    <p:sldId id="265" r:id="rId13"/>
    <p:sldId id="266" r:id="rId14"/>
    <p:sldId id="267" r:id="rId15"/>
    <p:sldId id="268" r:id="rId16"/>
    <p:sldId id="269" r:id="rId17"/>
    <p:sldId id="271" r:id="rId18"/>
    <p:sldId id="272" r:id="rId19"/>
    <p:sldId id="293" r:id="rId20"/>
    <p:sldId id="287" r:id="rId21"/>
    <p:sldId id="284" r:id="rId22"/>
    <p:sldId id="294" r:id="rId23"/>
    <p:sldId id="285" r:id="rId24"/>
    <p:sldId id="286" r:id="rId25"/>
    <p:sldId id="295" r:id="rId26"/>
    <p:sldId id="289"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18854825-B864-49F5-A9CA-9736FD00301B}">
          <p14:sldIdLst>
            <p14:sldId id="288"/>
            <p14:sldId id="290"/>
            <p14:sldId id="257"/>
            <p14:sldId id="260"/>
            <p14:sldId id="291"/>
            <p14:sldId id="292"/>
            <p14:sldId id="270"/>
            <p14:sldId id="262"/>
            <p14:sldId id="261"/>
            <p14:sldId id="263"/>
            <p14:sldId id="264"/>
            <p14:sldId id="265"/>
            <p14:sldId id="266"/>
            <p14:sldId id="267"/>
            <p14:sldId id="268"/>
            <p14:sldId id="269"/>
            <p14:sldId id="271"/>
            <p14:sldId id="272"/>
            <p14:sldId id="293"/>
            <p14:sldId id="287"/>
            <p14:sldId id="284"/>
            <p14:sldId id="294"/>
            <p14:sldId id="285"/>
            <p14:sldId id="286"/>
            <p14:sldId id="295"/>
            <p14:sldId id="2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5" d="100"/>
          <a:sy n="85" d="100"/>
        </p:scale>
        <p:origin x="59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smtClean="0"/>
              <a:pPr/>
              <a:t>7/26/2022</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7059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23A1CC3-2375-41D4-9E03-427CAF2A4C1A}" type="datetimeFigureOut">
              <a:rPr lang="en-US" smtClean="0"/>
              <a:t>7/26/2022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99355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FF16868-8199-4C2C-A5B1-63AEE139F88E}" type="datetimeFigureOut">
              <a:rPr lang="en-US" smtClean="0"/>
              <a:t>7/26/2022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92036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AD9FF7F-6988-44CC-821B-644E70CD2F73}" type="datetimeFigureOut">
              <a:rPr lang="en-US" smtClean="0"/>
              <a:t>7/26/2022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494857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12C299-16B2-4475-990D-751901EACC14}" type="datetimeFigureOut">
              <a:rPr lang="en-US" smtClean="0"/>
              <a:t>7/26/2022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10756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smtClean="0"/>
              <a:t>7/26/2022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653274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smtClean="0"/>
              <a:t>7/26/2022</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828189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smtClean="0"/>
              <a:t>7/26/2022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77686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smtClean="0"/>
              <a:t>7/26/2022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62842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7/26/2022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1678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7/26/2022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404440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7/26/2022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976067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7/26/2022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68388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7/26/2022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60407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7/26/2022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95869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7/26/2022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86070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7/26/2022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95134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smtClean="0"/>
              <a:t>7/26/2022</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4781011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tutorialspoint.com/arduino/arduino_ultrasonic_sensor.htm#:~:text=Advertisements,or%201%E2%80%9D%20to%2013%20feet" TargetMode="External"/><Relationship Id="rId2" Type="http://schemas.openxmlformats.org/officeDocument/2006/relationships/hyperlink" Target="https://create.arduino.cc/projecthub/abdularbi17/ultrasonic-sensor-hc-sr04-with-arduino-tutorial-327ff6" TargetMode="External"/><Relationship Id="rId1" Type="http://schemas.openxmlformats.org/officeDocument/2006/relationships/slideLayout" Target="../slideLayouts/slideLayout2.xml"/><Relationship Id="rId6" Type="http://schemas.openxmlformats.org/officeDocument/2006/relationships/hyperlink" Target="https://create.arduino.cc/projecthub/electropeak/getting-started-with-hc-05-bluetooth-module-arduino-e0ca81" TargetMode="External"/><Relationship Id="rId5" Type="http://schemas.openxmlformats.org/officeDocument/2006/relationships/hyperlink" Target="https://docs.arduino.cc/learn/electronics/servo-motors" TargetMode="External"/><Relationship Id="rId4" Type="http://schemas.openxmlformats.org/officeDocument/2006/relationships/hyperlink" Target="https://ozeki.hu/p_2977-how-to-use-a-buzzer-in-arduino.html#:~:text=An%20arduino%20buzzer%20is%20also,reverse%20of%20the%20piezoelectric%20effect" TargetMode="Externa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4BEA1-046B-41B4-85D7-ABE2716E7BA3}"/>
              </a:ext>
            </a:extLst>
          </p:cNvPr>
          <p:cNvSpPr>
            <a:spLocks noGrp="1"/>
          </p:cNvSpPr>
          <p:nvPr>
            <p:ph type="ctrTitle"/>
          </p:nvPr>
        </p:nvSpPr>
        <p:spPr>
          <a:xfrm>
            <a:off x="1154955" y="510933"/>
            <a:ext cx="8825658" cy="2547257"/>
          </a:xfrm>
        </p:spPr>
        <p:txBody>
          <a:bodyPr/>
          <a:lstStyle/>
          <a:p>
            <a:r>
              <a:rPr lang="en-US" dirty="0"/>
              <a:t> Digital Trash Bin</a:t>
            </a:r>
            <a:br>
              <a:rPr lang="en-US" dirty="0"/>
            </a:br>
            <a:r>
              <a:rPr lang="en-US" dirty="0"/>
              <a:t> </a:t>
            </a:r>
            <a:r>
              <a:rPr lang="en-US" sz="2800" b="1" i="1" dirty="0">
                <a:solidFill>
                  <a:schemeClr val="bg1">
                    <a:lumMod val="95000"/>
                  </a:schemeClr>
                </a:solidFill>
              </a:rPr>
              <a:t>CSE 3104 : Peripheral and Interfacing Laboratory</a:t>
            </a:r>
            <a:br>
              <a:rPr lang="en-US" sz="5400" b="1" i="1" dirty="0">
                <a:solidFill>
                  <a:schemeClr val="accent5">
                    <a:lumMod val="50000"/>
                  </a:schemeClr>
                </a:solidFill>
              </a:rPr>
            </a:br>
            <a:endParaRPr lang="en-US" dirty="0"/>
          </a:p>
        </p:txBody>
      </p:sp>
      <p:sp>
        <p:nvSpPr>
          <p:cNvPr id="3" name="Subtitle 2">
            <a:extLst>
              <a:ext uri="{FF2B5EF4-FFF2-40B4-BE49-F238E27FC236}">
                <a16:creationId xmlns:a16="http://schemas.microsoft.com/office/drawing/2014/main" id="{5213C1AF-3353-4AF2-9654-A005CFB03E98}"/>
              </a:ext>
            </a:extLst>
          </p:cNvPr>
          <p:cNvSpPr>
            <a:spLocks noGrp="1"/>
          </p:cNvSpPr>
          <p:nvPr>
            <p:ph type="subTitle" idx="1"/>
          </p:nvPr>
        </p:nvSpPr>
        <p:spPr>
          <a:xfrm>
            <a:off x="1154955" y="2772962"/>
            <a:ext cx="4422885" cy="2856411"/>
          </a:xfrm>
        </p:spPr>
        <p:txBody>
          <a:bodyPr/>
          <a:lstStyle/>
          <a:p>
            <a:pPr marL="0" indent="0">
              <a:buNone/>
            </a:pPr>
            <a:endParaRPr lang="en-US" cap="none" dirty="0">
              <a:solidFill>
                <a:schemeClr val="accent5">
                  <a:lumMod val="60000"/>
                  <a:lumOff val="40000"/>
                </a:schemeClr>
              </a:solidFill>
            </a:endParaRPr>
          </a:p>
          <a:p>
            <a:pPr marL="0" indent="0">
              <a:buNone/>
            </a:pPr>
            <a:r>
              <a:rPr lang="en-US" cap="none" dirty="0">
                <a:solidFill>
                  <a:schemeClr val="accent5">
                    <a:lumMod val="60000"/>
                    <a:lumOff val="40000"/>
                  </a:schemeClr>
                </a:solidFill>
              </a:rPr>
              <a:t>Submitted By</a:t>
            </a:r>
            <a:r>
              <a:rPr lang="en-US" sz="1800" cap="none" dirty="0">
                <a:solidFill>
                  <a:schemeClr val="accent5">
                    <a:lumMod val="60000"/>
                    <a:lumOff val="40000"/>
                  </a:schemeClr>
                </a:solidFill>
              </a:rPr>
              <a:t>, </a:t>
            </a:r>
          </a:p>
          <a:p>
            <a:pPr marL="0" indent="0">
              <a:buNone/>
            </a:pPr>
            <a:r>
              <a:rPr lang="en-US" cap="none" dirty="0">
                <a:solidFill>
                  <a:schemeClr val="accent5">
                    <a:lumMod val="60000"/>
                    <a:lumOff val="40000"/>
                  </a:schemeClr>
                </a:solidFill>
              </a:rPr>
              <a:t>M</a:t>
            </a:r>
            <a:r>
              <a:rPr lang="en-US" sz="1800" cap="none" dirty="0">
                <a:solidFill>
                  <a:schemeClr val="accent5">
                    <a:lumMod val="60000"/>
                    <a:lumOff val="40000"/>
                  </a:schemeClr>
                </a:solidFill>
              </a:rPr>
              <a:t>d. </a:t>
            </a:r>
            <a:r>
              <a:rPr lang="en-US" cap="none" dirty="0">
                <a:solidFill>
                  <a:schemeClr val="accent5">
                    <a:lumMod val="60000"/>
                    <a:lumOff val="40000"/>
                  </a:schemeClr>
                </a:solidFill>
              </a:rPr>
              <a:t>T</a:t>
            </a:r>
            <a:r>
              <a:rPr lang="en-US" sz="1800" cap="none" dirty="0">
                <a:solidFill>
                  <a:schemeClr val="accent5">
                    <a:lumMod val="60000"/>
                    <a:lumOff val="40000"/>
                  </a:schemeClr>
                </a:solidFill>
              </a:rPr>
              <a:t>anvir </a:t>
            </a:r>
            <a:r>
              <a:rPr lang="en-US" cap="none" dirty="0" err="1">
                <a:solidFill>
                  <a:schemeClr val="accent5">
                    <a:lumMod val="60000"/>
                    <a:lumOff val="40000"/>
                  </a:schemeClr>
                </a:solidFill>
              </a:rPr>
              <a:t>A</a:t>
            </a:r>
            <a:r>
              <a:rPr lang="en-US" sz="1800" cap="none" dirty="0" err="1">
                <a:solidFill>
                  <a:schemeClr val="accent5">
                    <a:lumMod val="60000"/>
                    <a:lumOff val="40000"/>
                  </a:schemeClr>
                </a:solidFill>
              </a:rPr>
              <a:t>hmmed</a:t>
            </a:r>
            <a:r>
              <a:rPr lang="en-US" sz="1800" cap="none" dirty="0">
                <a:solidFill>
                  <a:schemeClr val="accent5">
                    <a:lumMod val="60000"/>
                    <a:lumOff val="40000"/>
                  </a:schemeClr>
                </a:solidFill>
              </a:rPr>
              <a:t> (1807016)</a:t>
            </a:r>
          </a:p>
          <a:p>
            <a:pPr marL="0" indent="0">
              <a:buNone/>
            </a:pPr>
            <a:r>
              <a:rPr lang="en-US" cap="none" dirty="0" err="1">
                <a:solidFill>
                  <a:schemeClr val="accent5">
                    <a:lumMod val="60000"/>
                    <a:lumOff val="40000"/>
                  </a:schemeClr>
                </a:solidFill>
              </a:rPr>
              <a:t>S</a:t>
            </a:r>
            <a:r>
              <a:rPr lang="en-US" sz="1800" cap="none" dirty="0" err="1">
                <a:solidFill>
                  <a:schemeClr val="accent5">
                    <a:lumMod val="60000"/>
                    <a:lumOff val="40000"/>
                  </a:schemeClr>
                </a:solidFill>
              </a:rPr>
              <a:t>aimoon</a:t>
            </a:r>
            <a:r>
              <a:rPr lang="en-US" sz="1800" cap="none" dirty="0">
                <a:solidFill>
                  <a:schemeClr val="accent5">
                    <a:lumMod val="60000"/>
                    <a:lumOff val="40000"/>
                  </a:schemeClr>
                </a:solidFill>
              </a:rPr>
              <a:t> Al </a:t>
            </a:r>
            <a:r>
              <a:rPr lang="en-US" cap="none" dirty="0" err="1">
                <a:solidFill>
                  <a:schemeClr val="accent5">
                    <a:lumMod val="60000"/>
                    <a:lumOff val="40000"/>
                  </a:schemeClr>
                </a:solidFill>
              </a:rPr>
              <a:t>F</a:t>
            </a:r>
            <a:r>
              <a:rPr lang="en-US" sz="1800" cap="none" dirty="0" err="1">
                <a:solidFill>
                  <a:schemeClr val="accent5">
                    <a:lumMod val="60000"/>
                    <a:lumOff val="40000"/>
                  </a:schemeClr>
                </a:solidFill>
              </a:rPr>
              <a:t>arshi</a:t>
            </a:r>
            <a:r>
              <a:rPr lang="en-US" sz="1800" cap="none" dirty="0">
                <a:solidFill>
                  <a:schemeClr val="accent5">
                    <a:lumMod val="60000"/>
                    <a:lumOff val="40000"/>
                  </a:schemeClr>
                </a:solidFill>
              </a:rPr>
              <a:t> </a:t>
            </a:r>
            <a:r>
              <a:rPr lang="en-US" cap="none" dirty="0">
                <a:solidFill>
                  <a:schemeClr val="accent5">
                    <a:lumMod val="60000"/>
                    <a:lumOff val="40000"/>
                  </a:schemeClr>
                </a:solidFill>
              </a:rPr>
              <a:t>O</a:t>
            </a:r>
            <a:r>
              <a:rPr lang="en-US" sz="1800" cap="none" dirty="0">
                <a:solidFill>
                  <a:schemeClr val="accent5">
                    <a:lumMod val="60000"/>
                    <a:lumOff val="40000"/>
                  </a:schemeClr>
                </a:solidFill>
              </a:rPr>
              <a:t>man (1807018)</a:t>
            </a:r>
          </a:p>
          <a:p>
            <a:pPr marL="0" indent="0">
              <a:buNone/>
            </a:pPr>
            <a:r>
              <a:rPr lang="en-US" cap="none" dirty="0" err="1">
                <a:solidFill>
                  <a:schemeClr val="accent5">
                    <a:lumMod val="60000"/>
                    <a:lumOff val="40000"/>
                  </a:schemeClr>
                </a:solidFill>
              </a:rPr>
              <a:t>S</a:t>
            </a:r>
            <a:r>
              <a:rPr lang="en-US" sz="1800" cap="none" dirty="0" err="1">
                <a:solidFill>
                  <a:schemeClr val="accent5">
                    <a:lumMod val="60000"/>
                    <a:lumOff val="40000"/>
                  </a:schemeClr>
                </a:solidFill>
              </a:rPr>
              <a:t>adman</a:t>
            </a:r>
            <a:r>
              <a:rPr lang="en-US" sz="1800" cap="none" dirty="0">
                <a:solidFill>
                  <a:schemeClr val="accent5">
                    <a:lumMod val="60000"/>
                    <a:lumOff val="40000"/>
                  </a:schemeClr>
                </a:solidFill>
              </a:rPr>
              <a:t> </a:t>
            </a:r>
            <a:r>
              <a:rPr lang="en-US" cap="none" dirty="0" err="1">
                <a:solidFill>
                  <a:schemeClr val="accent5">
                    <a:lumMod val="60000"/>
                    <a:lumOff val="40000"/>
                  </a:schemeClr>
                </a:solidFill>
              </a:rPr>
              <a:t>S</a:t>
            </a:r>
            <a:r>
              <a:rPr lang="en-US" sz="1800" cap="none" dirty="0" err="1">
                <a:solidFill>
                  <a:schemeClr val="accent5">
                    <a:lumMod val="60000"/>
                    <a:lumOff val="40000"/>
                  </a:schemeClr>
                </a:solidFill>
              </a:rPr>
              <a:t>akib</a:t>
            </a:r>
            <a:r>
              <a:rPr lang="en-US" sz="1800" cap="none" dirty="0">
                <a:solidFill>
                  <a:schemeClr val="accent5">
                    <a:lumMod val="60000"/>
                    <a:lumOff val="40000"/>
                  </a:schemeClr>
                </a:solidFill>
              </a:rPr>
              <a:t> (1807020)</a:t>
            </a:r>
          </a:p>
          <a:p>
            <a:endParaRPr lang="en-US" dirty="0"/>
          </a:p>
        </p:txBody>
      </p:sp>
      <p:sp>
        <p:nvSpPr>
          <p:cNvPr id="5" name="TextBox 4">
            <a:extLst>
              <a:ext uri="{FF2B5EF4-FFF2-40B4-BE49-F238E27FC236}">
                <a16:creationId xmlns:a16="http://schemas.microsoft.com/office/drawing/2014/main" id="{3C7E5A59-8204-4BC1-B6BA-B58EEE58BD2D}"/>
              </a:ext>
            </a:extLst>
          </p:cNvPr>
          <p:cNvSpPr txBox="1"/>
          <p:nvPr/>
        </p:nvSpPr>
        <p:spPr>
          <a:xfrm>
            <a:off x="6282165" y="2243690"/>
            <a:ext cx="4754880" cy="4247317"/>
          </a:xfrm>
          <a:prstGeom prst="rect">
            <a:avLst/>
          </a:prstGeom>
          <a:noFill/>
        </p:spPr>
        <p:txBody>
          <a:bodyPr wrap="square" rtlCol="0">
            <a:spAutoFit/>
          </a:bodyPr>
          <a:lstStyle/>
          <a:p>
            <a:pPr marL="0" indent="0">
              <a:buNone/>
            </a:pPr>
            <a:r>
              <a:rPr lang="en-GB" dirty="0">
                <a:solidFill>
                  <a:schemeClr val="accent5">
                    <a:lumMod val="60000"/>
                    <a:lumOff val="40000"/>
                  </a:schemeClr>
                </a:solidFill>
              </a:rPr>
              <a:t>Submitted To,</a:t>
            </a:r>
          </a:p>
          <a:p>
            <a:pPr marL="0" indent="0">
              <a:buNone/>
            </a:pPr>
            <a:r>
              <a:rPr lang="en-GB" b="1" dirty="0">
                <a:solidFill>
                  <a:schemeClr val="accent5">
                    <a:lumMod val="60000"/>
                    <a:lumOff val="40000"/>
                  </a:schemeClr>
                </a:solidFill>
              </a:rPr>
              <a:t>Mohammad </a:t>
            </a:r>
            <a:r>
              <a:rPr lang="en-GB" b="1" dirty="0" err="1">
                <a:solidFill>
                  <a:schemeClr val="accent5">
                    <a:lumMod val="60000"/>
                    <a:lumOff val="40000"/>
                  </a:schemeClr>
                </a:solidFill>
              </a:rPr>
              <a:t>Insanur</a:t>
            </a:r>
            <a:r>
              <a:rPr lang="en-GB" b="1" dirty="0">
                <a:solidFill>
                  <a:schemeClr val="accent5">
                    <a:lumMod val="60000"/>
                    <a:lumOff val="40000"/>
                  </a:schemeClr>
                </a:solidFill>
              </a:rPr>
              <a:t> Rahman Shuvo</a:t>
            </a:r>
          </a:p>
          <a:p>
            <a:pPr marL="0" indent="0">
              <a:buNone/>
            </a:pPr>
            <a:r>
              <a:rPr lang="en-GB" dirty="0">
                <a:solidFill>
                  <a:schemeClr val="accent5">
                    <a:lumMod val="60000"/>
                    <a:lumOff val="40000"/>
                  </a:schemeClr>
                </a:solidFill>
              </a:rPr>
              <a:t>Assistant Professor</a:t>
            </a:r>
          </a:p>
          <a:p>
            <a:pPr marL="0" indent="0">
              <a:buNone/>
            </a:pPr>
            <a:r>
              <a:rPr lang="en-GB" dirty="0">
                <a:solidFill>
                  <a:schemeClr val="accent5">
                    <a:lumMod val="60000"/>
                    <a:lumOff val="40000"/>
                  </a:schemeClr>
                </a:solidFill>
              </a:rPr>
              <a:t>Department of Computer Science &amp; Engineering,</a:t>
            </a:r>
          </a:p>
          <a:p>
            <a:pPr marL="0" indent="0">
              <a:buNone/>
            </a:pPr>
            <a:r>
              <a:rPr lang="en-GB" dirty="0">
                <a:solidFill>
                  <a:schemeClr val="accent5">
                    <a:lumMod val="60000"/>
                    <a:lumOff val="40000"/>
                  </a:schemeClr>
                </a:solidFill>
              </a:rPr>
              <a:t>Khulna University of Engineering &amp; Technology, Khulna</a:t>
            </a:r>
          </a:p>
          <a:p>
            <a:pPr marL="0" indent="0">
              <a:buNone/>
            </a:pPr>
            <a:endParaRPr lang="en-GB" dirty="0">
              <a:solidFill>
                <a:schemeClr val="accent5">
                  <a:lumMod val="60000"/>
                  <a:lumOff val="40000"/>
                </a:schemeClr>
              </a:solidFill>
            </a:endParaRPr>
          </a:p>
          <a:p>
            <a:pPr marL="0" indent="0">
              <a:buNone/>
            </a:pPr>
            <a:r>
              <a:rPr lang="en-GB" b="1" dirty="0">
                <a:solidFill>
                  <a:schemeClr val="accent5">
                    <a:lumMod val="60000"/>
                    <a:lumOff val="40000"/>
                  </a:schemeClr>
                </a:solidFill>
              </a:rPr>
              <a:t>Md. </a:t>
            </a:r>
            <a:r>
              <a:rPr lang="en-GB" b="1" dirty="0" err="1">
                <a:solidFill>
                  <a:schemeClr val="accent5">
                    <a:lumMod val="60000"/>
                    <a:lumOff val="40000"/>
                  </a:schemeClr>
                </a:solidFill>
              </a:rPr>
              <a:t>Motaleb</a:t>
            </a:r>
            <a:r>
              <a:rPr lang="en-GB" b="1" dirty="0">
                <a:solidFill>
                  <a:schemeClr val="accent5">
                    <a:lumMod val="60000"/>
                    <a:lumOff val="40000"/>
                  </a:schemeClr>
                </a:solidFill>
              </a:rPr>
              <a:t> </a:t>
            </a:r>
            <a:r>
              <a:rPr lang="en-GB" b="1" dirty="0" err="1">
                <a:solidFill>
                  <a:schemeClr val="accent5">
                    <a:lumMod val="60000"/>
                    <a:lumOff val="40000"/>
                  </a:schemeClr>
                </a:solidFill>
              </a:rPr>
              <a:t>Hossen</a:t>
            </a:r>
            <a:r>
              <a:rPr lang="en-GB" b="1" dirty="0">
                <a:solidFill>
                  <a:schemeClr val="accent5">
                    <a:lumMod val="60000"/>
                    <a:lumOff val="40000"/>
                  </a:schemeClr>
                </a:solidFill>
              </a:rPr>
              <a:t> </a:t>
            </a:r>
            <a:r>
              <a:rPr lang="en-GB" b="1" dirty="0" err="1">
                <a:solidFill>
                  <a:schemeClr val="accent5">
                    <a:lumMod val="60000"/>
                    <a:lumOff val="40000"/>
                  </a:schemeClr>
                </a:solidFill>
              </a:rPr>
              <a:t>Manik</a:t>
            </a:r>
            <a:endParaRPr lang="en-GB" b="1" dirty="0">
              <a:solidFill>
                <a:schemeClr val="accent5">
                  <a:lumMod val="60000"/>
                  <a:lumOff val="40000"/>
                </a:schemeClr>
              </a:solidFill>
            </a:endParaRPr>
          </a:p>
          <a:p>
            <a:pPr marL="0" indent="0">
              <a:buNone/>
            </a:pPr>
            <a:r>
              <a:rPr lang="en-GB" dirty="0">
                <a:solidFill>
                  <a:schemeClr val="accent5">
                    <a:lumMod val="60000"/>
                    <a:lumOff val="40000"/>
                  </a:schemeClr>
                </a:solidFill>
              </a:rPr>
              <a:t>Lecturer</a:t>
            </a:r>
          </a:p>
          <a:p>
            <a:pPr marL="0" indent="0">
              <a:buNone/>
            </a:pPr>
            <a:r>
              <a:rPr lang="en-GB" dirty="0">
                <a:solidFill>
                  <a:schemeClr val="accent5">
                    <a:lumMod val="60000"/>
                    <a:lumOff val="40000"/>
                  </a:schemeClr>
                </a:solidFill>
              </a:rPr>
              <a:t>Department of Computer Science &amp; Engineering,</a:t>
            </a:r>
          </a:p>
          <a:p>
            <a:pPr marL="0" indent="0">
              <a:buNone/>
            </a:pPr>
            <a:r>
              <a:rPr lang="en-GB" dirty="0">
                <a:solidFill>
                  <a:schemeClr val="accent5">
                    <a:lumMod val="60000"/>
                    <a:lumOff val="40000"/>
                  </a:schemeClr>
                </a:solidFill>
              </a:rPr>
              <a:t>Khulna University of Engineering &amp; Technology, Khulna</a:t>
            </a:r>
          </a:p>
          <a:p>
            <a:endParaRPr lang="en-US" dirty="0"/>
          </a:p>
        </p:txBody>
      </p:sp>
    </p:spTree>
    <p:extLst>
      <p:ext uri="{BB962C8B-B14F-4D97-AF65-F5344CB8AC3E}">
        <p14:creationId xmlns:p14="http://schemas.microsoft.com/office/powerpoint/2010/main" val="13365058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0665B-E99F-4C27-BBBE-B98621297402}"/>
              </a:ext>
            </a:extLst>
          </p:cNvPr>
          <p:cNvSpPr>
            <a:spLocks noGrp="1"/>
          </p:cNvSpPr>
          <p:nvPr>
            <p:ph type="title"/>
          </p:nvPr>
        </p:nvSpPr>
        <p:spPr/>
        <p:txBody>
          <a:bodyPr/>
          <a:lstStyle/>
          <a:p>
            <a:r>
              <a:rPr lang="en-GB" dirty="0"/>
              <a:t>HC-SR04 Ultrasonic Sonar Sensor</a:t>
            </a:r>
          </a:p>
        </p:txBody>
      </p:sp>
      <p:pic>
        <p:nvPicPr>
          <p:cNvPr id="6" name="Content Placeholder 5">
            <a:extLst>
              <a:ext uri="{FF2B5EF4-FFF2-40B4-BE49-F238E27FC236}">
                <a16:creationId xmlns:a16="http://schemas.microsoft.com/office/drawing/2014/main" id="{1F5DF1BD-785F-4FC1-B001-496A4052F229}"/>
              </a:ext>
            </a:extLst>
          </p:cNvPr>
          <p:cNvPicPr>
            <a:picLocks noGrp="1" noChangeAspect="1"/>
          </p:cNvPicPr>
          <p:nvPr>
            <p:ph sz="half" idx="1"/>
          </p:nvPr>
        </p:nvPicPr>
        <p:blipFill>
          <a:blip r:embed="rId2"/>
          <a:stretch>
            <a:fillRect/>
          </a:stretch>
        </p:blipFill>
        <p:spPr>
          <a:xfrm>
            <a:off x="1885361" y="2705492"/>
            <a:ext cx="3289953" cy="3314307"/>
          </a:xfrm>
        </p:spPr>
      </p:pic>
      <p:sp>
        <p:nvSpPr>
          <p:cNvPr id="4" name="Content Placeholder 3">
            <a:extLst>
              <a:ext uri="{FF2B5EF4-FFF2-40B4-BE49-F238E27FC236}">
                <a16:creationId xmlns:a16="http://schemas.microsoft.com/office/drawing/2014/main" id="{8D0BE02C-F52A-4A2F-9CDB-7E23AE7DFCD9}"/>
              </a:ext>
            </a:extLst>
          </p:cNvPr>
          <p:cNvSpPr>
            <a:spLocks noGrp="1"/>
          </p:cNvSpPr>
          <p:nvPr>
            <p:ph sz="half" idx="2"/>
          </p:nvPr>
        </p:nvSpPr>
        <p:spPr/>
        <p:txBody>
          <a:bodyPr/>
          <a:lstStyle/>
          <a:p>
            <a:r>
              <a:rPr lang="en-GB" dirty="0"/>
              <a:t>The HC-SR04 Ultrasonic Sonar Sensor is </a:t>
            </a:r>
            <a:r>
              <a:rPr lang="en-GB" b="1" dirty="0"/>
              <a:t>a sensor used for detecting the distance to an object using sonar</a:t>
            </a:r>
            <a:r>
              <a:rPr lang="en-GB" dirty="0"/>
              <a:t>. It's ideal for any robotics projects which require to avoid objects, by detecting how close they are we can steer away from them!</a:t>
            </a:r>
          </a:p>
        </p:txBody>
      </p:sp>
    </p:spTree>
    <p:extLst>
      <p:ext uri="{BB962C8B-B14F-4D97-AF65-F5344CB8AC3E}">
        <p14:creationId xmlns:p14="http://schemas.microsoft.com/office/powerpoint/2010/main" val="4038463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D3E01-9594-48B2-B69D-84D7C301458B}"/>
              </a:ext>
            </a:extLst>
          </p:cNvPr>
          <p:cNvSpPr>
            <a:spLocks noGrp="1"/>
          </p:cNvSpPr>
          <p:nvPr>
            <p:ph type="title"/>
          </p:nvPr>
        </p:nvSpPr>
        <p:spPr/>
        <p:txBody>
          <a:bodyPr/>
          <a:lstStyle/>
          <a:p>
            <a:r>
              <a:rPr lang="en-GB" dirty="0"/>
              <a:t>SG-90 Servo Motor</a:t>
            </a:r>
          </a:p>
        </p:txBody>
      </p:sp>
      <p:sp>
        <p:nvSpPr>
          <p:cNvPr id="3" name="Content Placeholder 2">
            <a:extLst>
              <a:ext uri="{FF2B5EF4-FFF2-40B4-BE49-F238E27FC236}">
                <a16:creationId xmlns:a16="http://schemas.microsoft.com/office/drawing/2014/main" id="{8C8CB737-83F5-46FD-BF83-05956060DD72}"/>
              </a:ext>
            </a:extLst>
          </p:cNvPr>
          <p:cNvSpPr>
            <a:spLocks noGrp="1"/>
          </p:cNvSpPr>
          <p:nvPr>
            <p:ph sz="half" idx="1"/>
          </p:nvPr>
        </p:nvSpPr>
        <p:spPr/>
        <p:txBody>
          <a:bodyPr/>
          <a:lstStyle/>
          <a:p>
            <a:r>
              <a:rPr lang="en-GB" dirty="0"/>
              <a:t>Micro Servo Motor SG90 is </a:t>
            </a:r>
            <a:r>
              <a:rPr lang="en-GB" b="1" dirty="0"/>
              <a:t>a tiny and lightweight server motor with high output power</a:t>
            </a:r>
            <a:r>
              <a:rPr lang="en-GB" dirty="0"/>
              <a:t>. Servo can rotate approximately 180 degrees (90 in each direction), and works just like the standard kinds but smaller. We can use any servo code, hardware or library to control these servos.</a:t>
            </a:r>
          </a:p>
        </p:txBody>
      </p:sp>
      <p:pic>
        <p:nvPicPr>
          <p:cNvPr id="6" name="Content Placeholder 5">
            <a:extLst>
              <a:ext uri="{FF2B5EF4-FFF2-40B4-BE49-F238E27FC236}">
                <a16:creationId xmlns:a16="http://schemas.microsoft.com/office/drawing/2014/main" id="{E75EF1B4-CE0A-407A-9381-38FF03CF19C7}"/>
              </a:ext>
            </a:extLst>
          </p:cNvPr>
          <p:cNvPicPr>
            <a:picLocks noGrp="1" noChangeAspect="1"/>
          </p:cNvPicPr>
          <p:nvPr>
            <p:ph sz="half" idx="2"/>
          </p:nvPr>
        </p:nvPicPr>
        <p:blipFill>
          <a:blip r:embed="rId2"/>
          <a:stretch>
            <a:fillRect/>
          </a:stretch>
        </p:blipFill>
        <p:spPr>
          <a:xfrm>
            <a:off x="7096919" y="2787650"/>
            <a:ext cx="3048000" cy="3048000"/>
          </a:xfrm>
        </p:spPr>
      </p:pic>
    </p:spTree>
    <p:extLst>
      <p:ext uri="{BB962C8B-B14F-4D97-AF65-F5344CB8AC3E}">
        <p14:creationId xmlns:p14="http://schemas.microsoft.com/office/powerpoint/2010/main" val="2881370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4E4DD-2BD0-4C71-8FEA-95AB3893C3A7}"/>
              </a:ext>
            </a:extLst>
          </p:cNvPr>
          <p:cNvSpPr>
            <a:spLocks noGrp="1"/>
          </p:cNvSpPr>
          <p:nvPr>
            <p:ph type="title"/>
          </p:nvPr>
        </p:nvSpPr>
        <p:spPr/>
        <p:txBody>
          <a:bodyPr/>
          <a:lstStyle/>
          <a:p>
            <a:r>
              <a:rPr lang="en-GB" dirty="0"/>
              <a:t>Buzzer</a:t>
            </a:r>
          </a:p>
        </p:txBody>
      </p:sp>
      <p:pic>
        <p:nvPicPr>
          <p:cNvPr id="6" name="Content Placeholder 5">
            <a:extLst>
              <a:ext uri="{FF2B5EF4-FFF2-40B4-BE49-F238E27FC236}">
                <a16:creationId xmlns:a16="http://schemas.microsoft.com/office/drawing/2014/main" id="{17E65E69-6327-4A64-B743-C81192824F1E}"/>
              </a:ext>
            </a:extLst>
          </p:cNvPr>
          <p:cNvPicPr>
            <a:picLocks noGrp="1" noChangeAspect="1"/>
          </p:cNvPicPr>
          <p:nvPr>
            <p:ph sz="half" idx="1"/>
          </p:nvPr>
        </p:nvPicPr>
        <p:blipFill>
          <a:blip r:embed="rId2"/>
          <a:stretch>
            <a:fillRect/>
          </a:stretch>
        </p:blipFill>
        <p:spPr>
          <a:xfrm>
            <a:off x="1859756" y="2603500"/>
            <a:ext cx="3416300" cy="3416300"/>
          </a:xfrm>
        </p:spPr>
      </p:pic>
      <p:sp>
        <p:nvSpPr>
          <p:cNvPr id="4" name="Content Placeholder 3">
            <a:extLst>
              <a:ext uri="{FF2B5EF4-FFF2-40B4-BE49-F238E27FC236}">
                <a16:creationId xmlns:a16="http://schemas.microsoft.com/office/drawing/2014/main" id="{27DA6579-432F-4BC1-8C01-C5F0D98EE1F5}"/>
              </a:ext>
            </a:extLst>
          </p:cNvPr>
          <p:cNvSpPr>
            <a:spLocks noGrp="1"/>
          </p:cNvSpPr>
          <p:nvPr>
            <p:ph sz="half" idx="2"/>
          </p:nvPr>
        </p:nvSpPr>
        <p:spPr/>
        <p:txBody>
          <a:bodyPr/>
          <a:lstStyle/>
          <a:p>
            <a:r>
              <a:rPr lang="en-GB" dirty="0"/>
              <a:t>A buzzer or beeper is </a:t>
            </a:r>
            <a:r>
              <a:rPr lang="en-GB" b="1" dirty="0"/>
              <a:t>an audio </a:t>
            </a:r>
            <a:r>
              <a:rPr lang="en-GB" b="1" dirty="0" err="1"/>
              <a:t>signaling</a:t>
            </a:r>
            <a:r>
              <a:rPr lang="en-GB" b="1" dirty="0"/>
              <a:t> device, which may be mechanical, electromechanical, or piezoelectric</a:t>
            </a:r>
            <a:r>
              <a:rPr lang="en-GB" dirty="0"/>
              <a:t> (piezo for short). Typical uses of buzzers and beepers include alarm devices, timers, train and confirmation of user input such as a mouse click or keystroke.</a:t>
            </a:r>
          </a:p>
        </p:txBody>
      </p:sp>
    </p:spTree>
    <p:extLst>
      <p:ext uri="{BB962C8B-B14F-4D97-AF65-F5344CB8AC3E}">
        <p14:creationId xmlns:p14="http://schemas.microsoft.com/office/powerpoint/2010/main" val="95983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65B8C-8AE7-4168-A85E-0CD7D417B19B}"/>
              </a:ext>
            </a:extLst>
          </p:cNvPr>
          <p:cNvSpPr>
            <a:spLocks noGrp="1"/>
          </p:cNvSpPr>
          <p:nvPr>
            <p:ph type="title"/>
          </p:nvPr>
        </p:nvSpPr>
        <p:spPr/>
        <p:txBody>
          <a:bodyPr/>
          <a:lstStyle/>
          <a:p>
            <a:r>
              <a:rPr lang="en-GB" dirty="0"/>
              <a:t>Light Emitting Diodes (LED)</a:t>
            </a:r>
          </a:p>
        </p:txBody>
      </p:sp>
      <p:sp>
        <p:nvSpPr>
          <p:cNvPr id="3" name="Content Placeholder 2">
            <a:extLst>
              <a:ext uri="{FF2B5EF4-FFF2-40B4-BE49-F238E27FC236}">
                <a16:creationId xmlns:a16="http://schemas.microsoft.com/office/drawing/2014/main" id="{DB157217-758C-477A-9D46-5FEA5AF88CED}"/>
              </a:ext>
            </a:extLst>
          </p:cNvPr>
          <p:cNvSpPr>
            <a:spLocks noGrp="1"/>
          </p:cNvSpPr>
          <p:nvPr>
            <p:ph sz="half" idx="1"/>
          </p:nvPr>
        </p:nvSpPr>
        <p:spPr/>
        <p:txBody>
          <a:bodyPr/>
          <a:lstStyle/>
          <a:p>
            <a:r>
              <a:rPr lang="en-GB" dirty="0"/>
              <a:t>A Light Emitting Diode (LED) is </a:t>
            </a:r>
            <a:r>
              <a:rPr lang="en-GB" b="1" dirty="0"/>
              <a:t>a semiconductor device, which can emit light when an electric current passes through it</a:t>
            </a:r>
            <a:r>
              <a:rPr lang="en-GB" dirty="0"/>
              <a:t>. To do this, holes from p-type semiconductors recombine with electrons from n-type semiconductors to produce light.</a:t>
            </a:r>
          </a:p>
        </p:txBody>
      </p:sp>
      <p:pic>
        <p:nvPicPr>
          <p:cNvPr id="6" name="Content Placeholder 5">
            <a:extLst>
              <a:ext uri="{FF2B5EF4-FFF2-40B4-BE49-F238E27FC236}">
                <a16:creationId xmlns:a16="http://schemas.microsoft.com/office/drawing/2014/main" id="{CA640465-1707-47B3-8F7A-585C5D338640}"/>
              </a:ext>
            </a:extLst>
          </p:cNvPr>
          <p:cNvPicPr>
            <a:picLocks noGrp="1" noChangeAspect="1"/>
          </p:cNvPicPr>
          <p:nvPr>
            <p:ph sz="half" idx="2"/>
          </p:nvPr>
        </p:nvPicPr>
        <p:blipFill>
          <a:blip r:embed="rId2"/>
          <a:stretch>
            <a:fillRect/>
          </a:stretch>
        </p:blipFill>
        <p:spPr>
          <a:xfrm>
            <a:off x="6343386" y="2603500"/>
            <a:ext cx="4555066" cy="3416300"/>
          </a:xfrm>
        </p:spPr>
      </p:pic>
    </p:spTree>
    <p:extLst>
      <p:ext uri="{BB962C8B-B14F-4D97-AF65-F5344CB8AC3E}">
        <p14:creationId xmlns:p14="http://schemas.microsoft.com/office/powerpoint/2010/main" val="15304831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51A67-4BE8-4638-955B-FD235C895B6C}"/>
              </a:ext>
            </a:extLst>
          </p:cNvPr>
          <p:cNvSpPr>
            <a:spLocks noGrp="1"/>
          </p:cNvSpPr>
          <p:nvPr>
            <p:ph type="title"/>
          </p:nvPr>
        </p:nvSpPr>
        <p:spPr/>
        <p:txBody>
          <a:bodyPr/>
          <a:lstStyle/>
          <a:p>
            <a:r>
              <a:rPr lang="en-GB" dirty="0"/>
              <a:t>Connecting Wires</a:t>
            </a:r>
          </a:p>
        </p:txBody>
      </p:sp>
      <p:pic>
        <p:nvPicPr>
          <p:cNvPr id="6" name="Content Placeholder 5">
            <a:extLst>
              <a:ext uri="{FF2B5EF4-FFF2-40B4-BE49-F238E27FC236}">
                <a16:creationId xmlns:a16="http://schemas.microsoft.com/office/drawing/2014/main" id="{9FD0ECB9-8F4E-41BD-9921-7A153D115017}"/>
              </a:ext>
            </a:extLst>
          </p:cNvPr>
          <p:cNvPicPr>
            <a:picLocks noGrp="1" noChangeAspect="1"/>
          </p:cNvPicPr>
          <p:nvPr>
            <p:ph sz="half" idx="1"/>
          </p:nvPr>
        </p:nvPicPr>
        <p:blipFill>
          <a:blip r:embed="rId2"/>
          <a:stretch>
            <a:fillRect/>
          </a:stretch>
        </p:blipFill>
        <p:spPr>
          <a:xfrm>
            <a:off x="1155700" y="2849250"/>
            <a:ext cx="4824413" cy="2924800"/>
          </a:xfrm>
        </p:spPr>
      </p:pic>
      <p:sp>
        <p:nvSpPr>
          <p:cNvPr id="4" name="Content Placeholder 3">
            <a:extLst>
              <a:ext uri="{FF2B5EF4-FFF2-40B4-BE49-F238E27FC236}">
                <a16:creationId xmlns:a16="http://schemas.microsoft.com/office/drawing/2014/main" id="{45B9719D-428A-4281-82A5-146730E50B7D}"/>
              </a:ext>
            </a:extLst>
          </p:cNvPr>
          <p:cNvSpPr>
            <a:spLocks noGrp="1"/>
          </p:cNvSpPr>
          <p:nvPr>
            <p:ph sz="half" idx="2"/>
          </p:nvPr>
        </p:nvSpPr>
        <p:spPr/>
        <p:txBody>
          <a:bodyPr/>
          <a:lstStyle/>
          <a:p>
            <a:r>
              <a:rPr lang="en-GB" dirty="0"/>
              <a:t>Connecting wires </a:t>
            </a:r>
            <a:r>
              <a:rPr lang="en-GB" b="1" dirty="0"/>
              <a:t>allows an electrical current to travel from one point on a circuit to another</a:t>
            </a:r>
            <a:r>
              <a:rPr lang="en-GB" dirty="0"/>
              <a:t> because electricity needs a medium through which it can move. Most of the connecting wires are made up of copper or </a:t>
            </a:r>
            <a:r>
              <a:rPr lang="en-GB" dirty="0" err="1"/>
              <a:t>aluminum</a:t>
            </a:r>
            <a:r>
              <a:rPr lang="en-GB" dirty="0"/>
              <a:t>. </a:t>
            </a:r>
          </a:p>
        </p:txBody>
      </p:sp>
    </p:spTree>
    <p:extLst>
      <p:ext uri="{BB962C8B-B14F-4D97-AF65-F5344CB8AC3E}">
        <p14:creationId xmlns:p14="http://schemas.microsoft.com/office/powerpoint/2010/main" val="2652934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6C444-E96D-486E-A533-88EF1A4B14D7}"/>
              </a:ext>
            </a:extLst>
          </p:cNvPr>
          <p:cNvSpPr>
            <a:spLocks noGrp="1"/>
          </p:cNvSpPr>
          <p:nvPr>
            <p:ph type="title"/>
          </p:nvPr>
        </p:nvSpPr>
        <p:spPr/>
        <p:txBody>
          <a:bodyPr/>
          <a:lstStyle/>
          <a:p>
            <a:r>
              <a:rPr lang="en-GB" dirty="0"/>
              <a:t>Breadboard</a:t>
            </a:r>
          </a:p>
        </p:txBody>
      </p:sp>
      <p:sp>
        <p:nvSpPr>
          <p:cNvPr id="3" name="Content Placeholder 2">
            <a:extLst>
              <a:ext uri="{FF2B5EF4-FFF2-40B4-BE49-F238E27FC236}">
                <a16:creationId xmlns:a16="http://schemas.microsoft.com/office/drawing/2014/main" id="{0A427643-F168-4A85-934C-02AE71B0DC45}"/>
              </a:ext>
            </a:extLst>
          </p:cNvPr>
          <p:cNvSpPr>
            <a:spLocks noGrp="1"/>
          </p:cNvSpPr>
          <p:nvPr>
            <p:ph sz="half" idx="1"/>
          </p:nvPr>
        </p:nvSpPr>
        <p:spPr/>
        <p:txBody>
          <a:bodyPr/>
          <a:lstStyle/>
          <a:p>
            <a:r>
              <a:rPr lang="en-GB" b="1" dirty="0"/>
              <a:t>A thin plastic board used to hold electronic components (transistors, resistors, chips, etc.)</a:t>
            </a:r>
            <a:r>
              <a:rPr lang="en-GB" dirty="0"/>
              <a:t> </a:t>
            </a:r>
            <a:r>
              <a:rPr lang="en-GB" b="1" dirty="0"/>
              <a:t>that are wired together</a:t>
            </a:r>
            <a:r>
              <a:rPr lang="en-GB" dirty="0"/>
              <a:t>. Used to develop prototypes of electronic circuits, breadboards can be reused for future jobs.</a:t>
            </a:r>
          </a:p>
        </p:txBody>
      </p:sp>
      <p:pic>
        <p:nvPicPr>
          <p:cNvPr id="6" name="Content Placeholder 5">
            <a:extLst>
              <a:ext uri="{FF2B5EF4-FFF2-40B4-BE49-F238E27FC236}">
                <a16:creationId xmlns:a16="http://schemas.microsoft.com/office/drawing/2014/main" id="{AF542A21-1F9B-41AE-9EF0-8C8756972EF4}"/>
              </a:ext>
            </a:extLst>
          </p:cNvPr>
          <p:cNvPicPr>
            <a:picLocks noGrp="1" noChangeAspect="1"/>
          </p:cNvPicPr>
          <p:nvPr>
            <p:ph sz="half" idx="2"/>
          </p:nvPr>
        </p:nvPicPr>
        <p:blipFill>
          <a:blip r:embed="rId2"/>
          <a:stretch>
            <a:fillRect/>
          </a:stretch>
        </p:blipFill>
        <p:spPr>
          <a:xfrm>
            <a:off x="6912769" y="2603500"/>
            <a:ext cx="3416300" cy="3416300"/>
          </a:xfrm>
        </p:spPr>
      </p:pic>
    </p:spTree>
    <p:extLst>
      <p:ext uri="{BB962C8B-B14F-4D97-AF65-F5344CB8AC3E}">
        <p14:creationId xmlns:p14="http://schemas.microsoft.com/office/powerpoint/2010/main" val="18370063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3844A-75F3-4F63-8EC9-6B3623CEE865}"/>
              </a:ext>
            </a:extLst>
          </p:cNvPr>
          <p:cNvSpPr>
            <a:spLocks noGrp="1"/>
          </p:cNvSpPr>
          <p:nvPr>
            <p:ph type="title"/>
          </p:nvPr>
        </p:nvSpPr>
        <p:spPr/>
        <p:txBody>
          <a:bodyPr/>
          <a:lstStyle/>
          <a:p>
            <a:r>
              <a:rPr lang="en-GB" dirty="0"/>
              <a:t>HC-05 Bluetooth Module</a:t>
            </a:r>
          </a:p>
        </p:txBody>
      </p:sp>
      <p:pic>
        <p:nvPicPr>
          <p:cNvPr id="6" name="Content Placeholder 5">
            <a:extLst>
              <a:ext uri="{FF2B5EF4-FFF2-40B4-BE49-F238E27FC236}">
                <a16:creationId xmlns:a16="http://schemas.microsoft.com/office/drawing/2014/main" id="{02A36E86-34BB-43FA-BB10-AFEDD58DD5CE}"/>
              </a:ext>
            </a:extLst>
          </p:cNvPr>
          <p:cNvPicPr>
            <a:picLocks noGrp="1" noChangeAspect="1"/>
          </p:cNvPicPr>
          <p:nvPr>
            <p:ph sz="half" idx="1"/>
          </p:nvPr>
        </p:nvPicPr>
        <p:blipFill>
          <a:blip r:embed="rId2"/>
          <a:stretch>
            <a:fillRect/>
          </a:stretch>
        </p:blipFill>
        <p:spPr>
          <a:xfrm>
            <a:off x="1859756" y="2603500"/>
            <a:ext cx="3416300" cy="3416300"/>
          </a:xfrm>
        </p:spPr>
      </p:pic>
      <p:sp>
        <p:nvSpPr>
          <p:cNvPr id="4" name="Content Placeholder 3">
            <a:extLst>
              <a:ext uri="{FF2B5EF4-FFF2-40B4-BE49-F238E27FC236}">
                <a16:creationId xmlns:a16="http://schemas.microsoft.com/office/drawing/2014/main" id="{878F09DD-B3EE-47FD-A56D-F79A9E404F6E}"/>
              </a:ext>
            </a:extLst>
          </p:cNvPr>
          <p:cNvSpPr>
            <a:spLocks noGrp="1"/>
          </p:cNvSpPr>
          <p:nvPr>
            <p:ph sz="half" idx="2"/>
          </p:nvPr>
        </p:nvSpPr>
        <p:spPr/>
        <p:txBody>
          <a:bodyPr/>
          <a:lstStyle/>
          <a:p>
            <a:r>
              <a:rPr lang="en-GB" dirty="0"/>
              <a:t>HC-05 Bluetooth Module is </a:t>
            </a:r>
            <a:r>
              <a:rPr lang="en-GB" b="1" dirty="0"/>
              <a:t>an easy to use Bluetooth SPP (Serial Port Protocol) module, designed for transparent wireless serial connection setup</a:t>
            </a:r>
            <a:r>
              <a:rPr lang="en-GB" dirty="0"/>
              <a:t>. Its communication is via serial communication which makes an easy way to interface with controller or PC.</a:t>
            </a:r>
          </a:p>
        </p:txBody>
      </p:sp>
    </p:spTree>
    <p:extLst>
      <p:ext uri="{BB962C8B-B14F-4D97-AF65-F5344CB8AC3E}">
        <p14:creationId xmlns:p14="http://schemas.microsoft.com/office/powerpoint/2010/main" val="2116574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FEB78-AF20-4F53-B359-B452DE69FAB3}"/>
              </a:ext>
            </a:extLst>
          </p:cNvPr>
          <p:cNvSpPr>
            <a:spLocks noGrp="1"/>
          </p:cNvSpPr>
          <p:nvPr>
            <p:ph type="title"/>
          </p:nvPr>
        </p:nvSpPr>
        <p:spPr/>
        <p:txBody>
          <a:bodyPr/>
          <a:lstStyle/>
          <a:p>
            <a:r>
              <a:rPr lang="en-GB" dirty="0"/>
              <a:t>                       Circuit Diagram</a:t>
            </a:r>
          </a:p>
        </p:txBody>
      </p:sp>
      <p:pic>
        <p:nvPicPr>
          <p:cNvPr id="19" name="Content Placeholder 18">
            <a:extLst>
              <a:ext uri="{FF2B5EF4-FFF2-40B4-BE49-F238E27FC236}">
                <a16:creationId xmlns:a16="http://schemas.microsoft.com/office/drawing/2014/main" id="{FFAD5B7C-0CE3-4CD2-A10C-7F3AF1D07ADB}"/>
              </a:ext>
            </a:extLst>
          </p:cNvPr>
          <p:cNvPicPr>
            <a:picLocks noGrp="1" noChangeAspect="1"/>
          </p:cNvPicPr>
          <p:nvPr>
            <p:ph sz="half" idx="1"/>
          </p:nvPr>
        </p:nvPicPr>
        <p:blipFill>
          <a:blip r:embed="rId2"/>
          <a:stretch>
            <a:fillRect/>
          </a:stretch>
        </p:blipFill>
        <p:spPr>
          <a:xfrm>
            <a:off x="772160" y="2357120"/>
            <a:ext cx="5126673" cy="4084320"/>
          </a:xfrm>
        </p:spPr>
      </p:pic>
      <p:sp>
        <p:nvSpPr>
          <p:cNvPr id="11" name="Content Placeholder 10">
            <a:extLst>
              <a:ext uri="{FF2B5EF4-FFF2-40B4-BE49-F238E27FC236}">
                <a16:creationId xmlns:a16="http://schemas.microsoft.com/office/drawing/2014/main" id="{9801A6F9-2BA9-48DC-B806-A06C3A7BCAAA}"/>
              </a:ext>
            </a:extLst>
          </p:cNvPr>
          <p:cNvSpPr>
            <a:spLocks noGrp="1"/>
          </p:cNvSpPr>
          <p:nvPr>
            <p:ph sz="half" idx="2"/>
          </p:nvPr>
        </p:nvSpPr>
        <p:spPr>
          <a:xfrm>
            <a:off x="6208712" y="2603500"/>
            <a:ext cx="4825159" cy="3837940"/>
          </a:xfrm>
        </p:spPr>
        <p:txBody>
          <a:bodyPr>
            <a:normAutofit fontScale="92500"/>
          </a:bodyPr>
          <a:lstStyle/>
          <a:p>
            <a:r>
              <a:rPr lang="en-GB" dirty="0"/>
              <a:t>Sonar1 is used for detecting any person </a:t>
            </a:r>
            <a:r>
              <a:rPr lang="en-GB" dirty="0" err="1"/>
              <a:t>infront</a:t>
            </a:r>
            <a:r>
              <a:rPr lang="en-GB" dirty="0"/>
              <a:t> of the smart dustbin.</a:t>
            </a:r>
          </a:p>
          <a:p>
            <a:r>
              <a:rPr lang="en-GB" dirty="0"/>
              <a:t>Sonar2 is used for detecting the trash level.</a:t>
            </a:r>
          </a:p>
          <a:p>
            <a:r>
              <a:rPr lang="en-GB" dirty="0"/>
              <a:t>Servo motor is used for opening and closing the lid.</a:t>
            </a:r>
          </a:p>
          <a:p>
            <a:r>
              <a:rPr lang="en-GB" dirty="0"/>
              <a:t>Buzzer is used as alarm to inform that trash is almost full.</a:t>
            </a:r>
          </a:p>
          <a:p>
            <a:r>
              <a:rPr lang="en-GB" dirty="0"/>
              <a:t>When trash is almost full, it sends a notification to mobile using Bluetooth Module.</a:t>
            </a:r>
          </a:p>
          <a:p>
            <a:r>
              <a:rPr lang="en-GB" dirty="0"/>
              <a:t>LEDs are used to detect the trash level.</a:t>
            </a:r>
          </a:p>
        </p:txBody>
      </p:sp>
    </p:spTree>
    <p:extLst>
      <p:ext uri="{BB962C8B-B14F-4D97-AF65-F5344CB8AC3E}">
        <p14:creationId xmlns:p14="http://schemas.microsoft.com/office/powerpoint/2010/main" val="1504971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1EFA98-C59B-4236-9E13-0E45B396EF56}"/>
              </a:ext>
            </a:extLst>
          </p:cNvPr>
          <p:cNvSpPr>
            <a:spLocks noGrp="1"/>
          </p:cNvSpPr>
          <p:nvPr>
            <p:ph type="title"/>
          </p:nvPr>
        </p:nvSpPr>
        <p:spPr/>
        <p:txBody>
          <a:bodyPr/>
          <a:lstStyle/>
          <a:p>
            <a:r>
              <a:rPr lang="en-GB" dirty="0"/>
              <a:t>                  Schematic Diagram</a:t>
            </a:r>
          </a:p>
        </p:txBody>
      </p:sp>
      <p:pic>
        <p:nvPicPr>
          <p:cNvPr id="6" name="Content Placeholder 5">
            <a:extLst>
              <a:ext uri="{FF2B5EF4-FFF2-40B4-BE49-F238E27FC236}">
                <a16:creationId xmlns:a16="http://schemas.microsoft.com/office/drawing/2014/main" id="{C2C0C756-FBB9-46C7-9AA2-2B7B7B45E7A1}"/>
              </a:ext>
            </a:extLst>
          </p:cNvPr>
          <p:cNvPicPr>
            <a:picLocks noGrp="1" noChangeAspect="1"/>
          </p:cNvPicPr>
          <p:nvPr>
            <p:ph idx="1"/>
          </p:nvPr>
        </p:nvPicPr>
        <p:blipFill>
          <a:blip r:embed="rId2"/>
          <a:stretch>
            <a:fillRect/>
          </a:stretch>
        </p:blipFill>
        <p:spPr>
          <a:xfrm>
            <a:off x="1154954" y="2243579"/>
            <a:ext cx="9676443" cy="4534293"/>
          </a:xfrm>
        </p:spPr>
      </p:pic>
    </p:spTree>
    <p:extLst>
      <p:ext uri="{BB962C8B-B14F-4D97-AF65-F5344CB8AC3E}">
        <p14:creationId xmlns:p14="http://schemas.microsoft.com/office/powerpoint/2010/main" val="1766109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A8E82-94C0-4BB2-B708-CF9C02315DE9}"/>
              </a:ext>
            </a:extLst>
          </p:cNvPr>
          <p:cNvSpPr>
            <a:spLocks noGrp="1"/>
          </p:cNvSpPr>
          <p:nvPr>
            <p:ph type="title"/>
          </p:nvPr>
        </p:nvSpPr>
        <p:spPr/>
        <p:txBody>
          <a:bodyPr/>
          <a:lstStyle/>
          <a:p>
            <a:r>
              <a:rPr lang="en-GB" dirty="0"/>
              <a:t>                   Real Time Analysis</a:t>
            </a:r>
          </a:p>
        </p:txBody>
      </p:sp>
      <p:pic>
        <p:nvPicPr>
          <p:cNvPr id="5" name="Content Placeholder 4">
            <a:extLst>
              <a:ext uri="{FF2B5EF4-FFF2-40B4-BE49-F238E27FC236}">
                <a16:creationId xmlns:a16="http://schemas.microsoft.com/office/drawing/2014/main" id="{AB90C786-5EB3-4FD5-B897-06C5353C2214}"/>
              </a:ext>
            </a:extLst>
          </p:cNvPr>
          <p:cNvPicPr>
            <a:picLocks noGrp="1" noChangeAspect="1"/>
          </p:cNvPicPr>
          <p:nvPr>
            <p:ph idx="1"/>
          </p:nvPr>
        </p:nvPicPr>
        <p:blipFill>
          <a:blip r:embed="rId2"/>
          <a:stretch>
            <a:fillRect/>
          </a:stretch>
        </p:blipFill>
        <p:spPr>
          <a:xfrm>
            <a:off x="1154954" y="2312894"/>
            <a:ext cx="10472270" cy="4545106"/>
          </a:xfrm>
        </p:spPr>
      </p:pic>
    </p:spTree>
    <p:extLst>
      <p:ext uri="{BB962C8B-B14F-4D97-AF65-F5344CB8AC3E}">
        <p14:creationId xmlns:p14="http://schemas.microsoft.com/office/powerpoint/2010/main" val="105522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42E50-E0C8-4C75-B1E8-51EED6734D0E}"/>
              </a:ext>
            </a:extLst>
          </p:cNvPr>
          <p:cNvSpPr>
            <a:spLocks noGrp="1"/>
          </p:cNvSpPr>
          <p:nvPr>
            <p:ph type="title"/>
          </p:nvPr>
        </p:nvSpPr>
        <p:spPr/>
        <p:txBody>
          <a:bodyPr/>
          <a:lstStyle/>
          <a:p>
            <a:r>
              <a:rPr lang="en-GB" dirty="0"/>
              <a:t>                       Contents</a:t>
            </a:r>
          </a:p>
        </p:txBody>
      </p:sp>
      <p:sp>
        <p:nvSpPr>
          <p:cNvPr id="3" name="Content Placeholder 2">
            <a:extLst>
              <a:ext uri="{FF2B5EF4-FFF2-40B4-BE49-F238E27FC236}">
                <a16:creationId xmlns:a16="http://schemas.microsoft.com/office/drawing/2014/main" id="{0B98F5AC-F26C-4367-AD0F-DD81B245E1E6}"/>
              </a:ext>
            </a:extLst>
          </p:cNvPr>
          <p:cNvSpPr>
            <a:spLocks noGrp="1"/>
          </p:cNvSpPr>
          <p:nvPr>
            <p:ph sz="half" idx="1"/>
          </p:nvPr>
        </p:nvSpPr>
        <p:spPr/>
        <p:txBody>
          <a:bodyPr>
            <a:noAutofit/>
          </a:bodyPr>
          <a:lstStyle/>
          <a:p>
            <a:r>
              <a:rPr lang="en-GB" sz="2400" dirty="0"/>
              <a:t>Introduction</a:t>
            </a:r>
          </a:p>
          <a:p>
            <a:r>
              <a:rPr lang="en-GB" sz="2400" dirty="0"/>
              <a:t>Problem Statement</a:t>
            </a:r>
          </a:p>
          <a:p>
            <a:r>
              <a:rPr lang="en-GB" sz="2400" dirty="0"/>
              <a:t>How it works</a:t>
            </a:r>
          </a:p>
          <a:p>
            <a:r>
              <a:rPr lang="en-GB" sz="2400" dirty="0"/>
              <a:t>Waste Generation</a:t>
            </a:r>
          </a:p>
          <a:p>
            <a:r>
              <a:rPr lang="en-GB" sz="2400" dirty="0"/>
              <a:t>Flowchart</a:t>
            </a:r>
          </a:p>
          <a:p>
            <a:r>
              <a:rPr lang="en-GB" sz="2400" dirty="0" err="1"/>
              <a:t>Equipments</a:t>
            </a:r>
            <a:r>
              <a:rPr lang="en-GB" sz="2400" dirty="0"/>
              <a:t> with Description</a:t>
            </a:r>
          </a:p>
          <a:p>
            <a:r>
              <a:rPr lang="en-GB" sz="2400" dirty="0"/>
              <a:t>Circuit Diagram</a:t>
            </a:r>
          </a:p>
          <a:p>
            <a:r>
              <a:rPr lang="en-GB" sz="2400" dirty="0"/>
              <a:t>Schematic Diagram</a:t>
            </a:r>
          </a:p>
          <a:p>
            <a:endParaRPr lang="en-GB" sz="2400" dirty="0"/>
          </a:p>
          <a:p>
            <a:endParaRPr lang="en-GB" sz="2400" dirty="0"/>
          </a:p>
        </p:txBody>
      </p:sp>
      <p:sp>
        <p:nvSpPr>
          <p:cNvPr id="4" name="Content Placeholder 3">
            <a:extLst>
              <a:ext uri="{FF2B5EF4-FFF2-40B4-BE49-F238E27FC236}">
                <a16:creationId xmlns:a16="http://schemas.microsoft.com/office/drawing/2014/main" id="{6D1A9998-0531-405E-A6CD-7F18A7E5712E}"/>
              </a:ext>
            </a:extLst>
          </p:cNvPr>
          <p:cNvSpPr>
            <a:spLocks noGrp="1"/>
          </p:cNvSpPr>
          <p:nvPr>
            <p:ph sz="half" idx="2"/>
          </p:nvPr>
        </p:nvSpPr>
        <p:spPr/>
        <p:txBody>
          <a:bodyPr>
            <a:normAutofit/>
          </a:bodyPr>
          <a:lstStyle/>
          <a:p>
            <a:r>
              <a:rPr lang="en-GB" sz="2400" dirty="0"/>
              <a:t>Real Time Analysis</a:t>
            </a:r>
          </a:p>
          <a:p>
            <a:r>
              <a:rPr lang="en-GB" sz="2400" dirty="0"/>
              <a:t>Benefits</a:t>
            </a:r>
          </a:p>
          <a:p>
            <a:r>
              <a:rPr lang="en-GB" sz="2400" dirty="0"/>
              <a:t>Real Life Application</a:t>
            </a:r>
          </a:p>
          <a:p>
            <a:r>
              <a:rPr lang="en-GB" sz="2400" dirty="0"/>
              <a:t>Future Scope</a:t>
            </a:r>
          </a:p>
          <a:p>
            <a:r>
              <a:rPr lang="en-GB" sz="2400" dirty="0"/>
              <a:t>Conclusion</a:t>
            </a:r>
          </a:p>
          <a:p>
            <a:r>
              <a:rPr lang="en-GB" sz="2400" dirty="0"/>
              <a:t>References</a:t>
            </a:r>
          </a:p>
          <a:p>
            <a:r>
              <a:rPr lang="en-GB" sz="2400" dirty="0"/>
              <a:t>Demo Video</a:t>
            </a:r>
          </a:p>
          <a:p>
            <a:endParaRPr lang="en-GB" sz="2400" dirty="0"/>
          </a:p>
        </p:txBody>
      </p:sp>
    </p:spTree>
    <p:extLst>
      <p:ext uri="{BB962C8B-B14F-4D97-AF65-F5344CB8AC3E}">
        <p14:creationId xmlns:p14="http://schemas.microsoft.com/office/powerpoint/2010/main" val="42025027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3CFFD-E430-4A70-93B1-24965A9746E9}"/>
              </a:ext>
            </a:extLst>
          </p:cNvPr>
          <p:cNvSpPr>
            <a:spLocks noGrp="1"/>
          </p:cNvSpPr>
          <p:nvPr>
            <p:ph type="title"/>
          </p:nvPr>
        </p:nvSpPr>
        <p:spPr/>
        <p:txBody>
          <a:bodyPr/>
          <a:lstStyle/>
          <a:p>
            <a:r>
              <a:rPr lang="en-GB"/>
              <a:t>Benefits of a Digital Trash Bin</a:t>
            </a:r>
            <a:endParaRPr lang="en-GB" dirty="0"/>
          </a:p>
        </p:txBody>
      </p:sp>
      <p:sp>
        <p:nvSpPr>
          <p:cNvPr id="3" name="Content Placeholder 2">
            <a:extLst>
              <a:ext uri="{FF2B5EF4-FFF2-40B4-BE49-F238E27FC236}">
                <a16:creationId xmlns:a16="http://schemas.microsoft.com/office/drawing/2014/main" id="{7207BA43-1DC9-4C66-BAFB-A5EAF8E5BD5D}"/>
              </a:ext>
            </a:extLst>
          </p:cNvPr>
          <p:cNvSpPr>
            <a:spLocks noGrp="1"/>
          </p:cNvSpPr>
          <p:nvPr>
            <p:ph sz="half" idx="1"/>
          </p:nvPr>
        </p:nvSpPr>
        <p:spPr>
          <a:xfrm>
            <a:off x="1154954" y="2366682"/>
            <a:ext cx="4825158" cy="4365812"/>
          </a:xfrm>
        </p:spPr>
        <p:txBody>
          <a:bodyPr>
            <a:normAutofit fontScale="92500" lnSpcReduction="10000"/>
          </a:bodyPr>
          <a:lstStyle/>
          <a:p>
            <a:r>
              <a:rPr lang="en-GB" dirty="0"/>
              <a:t>Save our cleaning team time.</a:t>
            </a:r>
          </a:p>
          <a:p>
            <a:r>
              <a:rPr lang="en-GB" dirty="0"/>
              <a:t>Reduce the wastage of plastic bags by up to 90%.</a:t>
            </a:r>
          </a:p>
          <a:p>
            <a:r>
              <a:rPr lang="en-GB" dirty="0"/>
              <a:t>Help our cleaning team make more effective schedules.</a:t>
            </a:r>
          </a:p>
          <a:p>
            <a:r>
              <a:rPr lang="en-GB" dirty="0"/>
              <a:t>Help us to plan our space better.</a:t>
            </a:r>
          </a:p>
          <a:p>
            <a:r>
              <a:rPr lang="en-GB" dirty="0"/>
              <a:t>Notify us before the bin overflows.</a:t>
            </a:r>
          </a:p>
          <a:p>
            <a:r>
              <a:rPr lang="en-GB" dirty="0"/>
              <a:t>Help us to </a:t>
            </a:r>
            <a:r>
              <a:rPr lang="en-GB" dirty="0" err="1"/>
              <a:t>analyze</a:t>
            </a:r>
            <a:r>
              <a:rPr lang="en-GB" dirty="0"/>
              <a:t> environmental awareness campaigns.</a:t>
            </a:r>
          </a:p>
          <a:p>
            <a:r>
              <a:rPr lang="en-GB" dirty="0"/>
              <a:t>Help to </a:t>
            </a:r>
            <a:r>
              <a:rPr lang="en-GB" b="1" dirty="0"/>
              <a:t>create a cleaner, safer, more hygienic environment and enhanced operational efficiency while reducing management costs, resources, and road-side emissions.</a:t>
            </a:r>
            <a:endParaRPr lang="en-GB" dirty="0"/>
          </a:p>
        </p:txBody>
      </p:sp>
      <p:pic>
        <p:nvPicPr>
          <p:cNvPr id="6" name="Content Placeholder 5">
            <a:extLst>
              <a:ext uri="{FF2B5EF4-FFF2-40B4-BE49-F238E27FC236}">
                <a16:creationId xmlns:a16="http://schemas.microsoft.com/office/drawing/2014/main" id="{331C95E7-F344-486F-9276-7DDD4225ACB4}"/>
              </a:ext>
            </a:extLst>
          </p:cNvPr>
          <p:cNvPicPr>
            <a:picLocks noGrp="1" noChangeAspect="1"/>
          </p:cNvPicPr>
          <p:nvPr>
            <p:ph sz="half" idx="2"/>
          </p:nvPr>
        </p:nvPicPr>
        <p:blipFill>
          <a:blip r:embed="rId2"/>
          <a:stretch>
            <a:fillRect/>
          </a:stretch>
        </p:blipFill>
        <p:spPr>
          <a:xfrm>
            <a:off x="5809129" y="2294965"/>
            <a:ext cx="5853953" cy="4365812"/>
          </a:xfrm>
        </p:spPr>
      </p:pic>
    </p:spTree>
    <p:extLst>
      <p:ext uri="{BB962C8B-B14F-4D97-AF65-F5344CB8AC3E}">
        <p14:creationId xmlns:p14="http://schemas.microsoft.com/office/powerpoint/2010/main" val="3175473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EB3F8-60EF-40C5-823A-774F718279F4}"/>
              </a:ext>
            </a:extLst>
          </p:cNvPr>
          <p:cNvSpPr>
            <a:spLocks noGrp="1"/>
          </p:cNvSpPr>
          <p:nvPr>
            <p:ph type="title"/>
          </p:nvPr>
        </p:nvSpPr>
        <p:spPr/>
        <p:txBody>
          <a:bodyPr/>
          <a:lstStyle/>
          <a:p>
            <a:r>
              <a:rPr lang="en-GB" dirty="0"/>
              <a:t>Real Life Application</a:t>
            </a:r>
          </a:p>
        </p:txBody>
      </p:sp>
      <p:pic>
        <p:nvPicPr>
          <p:cNvPr id="9" name="Content Placeholder 8">
            <a:extLst>
              <a:ext uri="{FF2B5EF4-FFF2-40B4-BE49-F238E27FC236}">
                <a16:creationId xmlns:a16="http://schemas.microsoft.com/office/drawing/2014/main" id="{03059CBD-CD50-4600-BB48-AA1648B5B2EB}"/>
              </a:ext>
            </a:extLst>
          </p:cNvPr>
          <p:cNvPicPr>
            <a:picLocks noGrp="1" noChangeAspect="1"/>
          </p:cNvPicPr>
          <p:nvPr>
            <p:ph sz="half" idx="1"/>
          </p:nvPr>
        </p:nvPicPr>
        <p:blipFill>
          <a:blip r:embed="rId2"/>
          <a:stretch>
            <a:fillRect/>
          </a:stretch>
        </p:blipFill>
        <p:spPr>
          <a:xfrm>
            <a:off x="797860" y="2420471"/>
            <a:ext cx="5182254" cy="3917576"/>
          </a:xfrm>
        </p:spPr>
      </p:pic>
      <p:sp>
        <p:nvSpPr>
          <p:cNvPr id="7" name="Content Placeholder 6">
            <a:extLst>
              <a:ext uri="{FF2B5EF4-FFF2-40B4-BE49-F238E27FC236}">
                <a16:creationId xmlns:a16="http://schemas.microsoft.com/office/drawing/2014/main" id="{4BA432D3-7495-479E-9985-62A05AD63851}"/>
              </a:ext>
            </a:extLst>
          </p:cNvPr>
          <p:cNvSpPr>
            <a:spLocks noGrp="1"/>
          </p:cNvSpPr>
          <p:nvPr>
            <p:ph sz="half" idx="2"/>
          </p:nvPr>
        </p:nvSpPr>
        <p:spPr/>
        <p:txBody>
          <a:bodyPr>
            <a:normAutofit lnSpcReduction="10000"/>
          </a:bodyPr>
          <a:lstStyle/>
          <a:p>
            <a:r>
              <a:rPr lang="en-GB" b="1" dirty="0"/>
              <a:t>To collect dustbins placed at public places in city</a:t>
            </a:r>
            <a:r>
              <a:rPr lang="en-GB" dirty="0"/>
              <a:t>. </a:t>
            </a:r>
          </a:p>
          <a:p>
            <a:r>
              <a:rPr lang="en-GB" dirty="0"/>
              <a:t>Automatic open-close lid for ease of use </a:t>
            </a:r>
          </a:p>
          <a:p>
            <a:r>
              <a:rPr lang="en-GB" dirty="0"/>
              <a:t>There is no contact touch between dustbin and Person so, prevention from germs and diseases. </a:t>
            </a:r>
          </a:p>
          <a:p>
            <a:r>
              <a:rPr lang="en-GB" dirty="0"/>
              <a:t>Warning message indication when a Smart Trash Bin is nearly full.</a:t>
            </a:r>
          </a:p>
          <a:p>
            <a:r>
              <a:rPr lang="en-GB" dirty="0"/>
              <a:t>Also send SMS to garbage collector in particular area.</a:t>
            </a:r>
          </a:p>
        </p:txBody>
      </p:sp>
    </p:spTree>
    <p:extLst>
      <p:ext uri="{BB962C8B-B14F-4D97-AF65-F5344CB8AC3E}">
        <p14:creationId xmlns:p14="http://schemas.microsoft.com/office/powerpoint/2010/main" val="20838355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A771C-9302-48BD-9939-C7C0ACE29FB1}"/>
              </a:ext>
            </a:extLst>
          </p:cNvPr>
          <p:cNvSpPr>
            <a:spLocks noGrp="1"/>
          </p:cNvSpPr>
          <p:nvPr>
            <p:ph type="title"/>
          </p:nvPr>
        </p:nvSpPr>
        <p:spPr/>
        <p:txBody>
          <a:bodyPr/>
          <a:lstStyle/>
          <a:p>
            <a:r>
              <a:rPr lang="en-GB" dirty="0"/>
              <a:t>                          Future Scope</a:t>
            </a:r>
          </a:p>
        </p:txBody>
      </p:sp>
      <p:sp>
        <p:nvSpPr>
          <p:cNvPr id="3" name="Content Placeholder 2">
            <a:extLst>
              <a:ext uri="{FF2B5EF4-FFF2-40B4-BE49-F238E27FC236}">
                <a16:creationId xmlns:a16="http://schemas.microsoft.com/office/drawing/2014/main" id="{0B3D67B3-7FA3-4426-BC32-557D611C1675}"/>
              </a:ext>
            </a:extLst>
          </p:cNvPr>
          <p:cNvSpPr>
            <a:spLocks noGrp="1"/>
          </p:cNvSpPr>
          <p:nvPr>
            <p:ph sz="half" idx="1"/>
          </p:nvPr>
        </p:nvSpPr>
        <p:spPr/>
        <p:txBody>
          <a:bodyPr>
            <a:noAutofit/>
          </a:bodyPr>
          <a:lstStyle/>
          <a:p>
            <a:r>
              <a:rPr lang="en-GB" sz="2000" dirty="0"/>
              <a:t>This project is made for demo concern, it can be taken to product level.</a:t>
            </a:r>
          </a:p>
          <a:p>
            <a:r>
              <a:rPr lang="en-GB" sz="2000" dirty="0"/>
              <a:t>It can be made durable by making it compact and cost effective.</a:t>
            </a:r>
          </a:p>
          <a:p>
            <a:r>
              <a:rPr lang="en-GB" sz="2000" dirty="0"/>
              <a:t>Two bins can be placed to collect wet and dry waste separately.</a:t>
            </a:r>
          </a:p>
          <a:p>
            <a:r>
              <a:rPr lang="en-GB" sz="2000" dirty="0"/>
              <a:t>Wet waste can be decomposed and used for making biogas.</a:t>
            </a:r>
          </a:p>
        </p:txBody>
      </p:sp>
      <p:pic>
        <p:nvPicPr>
          <p:cNvPr id="6" name="Content Placeholder 5">
            <a:extLst>
              <a:ext uri="{FF2B5EF4-FFF2-40B4-BE49-F238E27FC236}">
                <a16:creationId xmlns:a16="http://schemas.microsoft.com/office/drawing/2014/main" id="{F441D0E9-D21E-4DAE-A5CE-8F439D02B78D}"/>
              </a:ext>
            </a:extLst>
          </p:cNvPr>
          <p:cNvPicPr>
            <a:picLocks noGrp="1" noChangeAspect="1"/>
          </p:cNvPicPr>
          <p:nvPr>
            <p:ph sz="half" idx="2"/>
          </p:nvPr>
        </p:nvPicPr>
        <p:blipFill>
          <a:blip r:embed="rId2"/>
          <a:stretch>
            <a:fillRect/>
          </a:stretch>
        </p:blipFill>
        <p:spPr>
          <a:xfrm>
            <a:off x="5863471" y="2285999"/>
            <a:ext cx="5684363" cy="4256203"/>
          </a:xfrm>
        </p:spPr>
      </p:pic>
    </p:spTree>
    <p:extLst>
      <p:ext uri="{BB962C8B-B14F-4D97-AF65-F5344CB8AC3E}">
        <p14:creationId xmlns:p14="http://schemas.microsoft.com/office/powerpoint/2010/main" val="35425725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FB89B-83E1-4029-9885-B00A8C188923}"/>
              </a:ext>
            </a:extLst>
          </p:cNvPr>
          <p:cNvSpPr>
            <a:spLocks noGrp="1"/>
          </p:cNvSpPr>
          <p:nvPr>
            <p:ph type="title"/>
          </p:nvPr>
        </p:nvSpPr>
        <p:spPr/>
        <p:txBody>
          <a:bodyPr/>
          <a:lstStyle/>
          <a:p>
            <a:r>
              <a:rPr lang="en-GB" dirty="0"/>
              <a:t>                      Conclusion</a:t>
            </a:r>
          </a:p>
        </p:txBody>
      </p:sp>
      <p:sp>
        <p:nvSpPr>
          <p:cNvPr id="5" name="Content Placeholder 4">
            <a:extLst>
              <a:ext uri="{FF2B5EF4-FFF2-40B4-BE49-F238E27FC236}">
                <a16:creationId xmlns:a16="http://schemas.microsoft.com/office/drawing/2014/main" id="{3DDA9BA2-5DE6-467C-81FB-30975A25AC01}"/>
              </a:ext>
            </a:extLst>
          </p:cNvPr>
          <p:cNvSpPr>
            <a:spLocks noGrp="1"/>
          </p:cNvSpPr>
          <p:nvPr>
            <p:ph idx="1"/>
          </p:nvPr>
        </p:nvSpPr>
        <p:spPr/>
        <p:txBody>
          <a:bodyPr/>
          <a:lstStyle/>
          <a:p>
            <a:pPr marL="0" indent="0">
              <a:buNone/>
            </a:pPr>
            <a:r>
              <a:rPr lang="en-US" dirty="0"/>
              <a:t>Arduino based Smart Trash Bins help the people to manage the waste easily and help them reduce the work of calling or waiting for the specific person to make the area clean and makes a heathier environment to live. They won’t be any kind of diseases and the people will be fit and are not prone to diseases caused by these waste materials. This system assures the cleaning of dustbins soon when the garbage level reaches its maximum. It will take power supply with the help of Battery. If the dustbin is not cleaned in specific time, then the record is sent to the Sweeper or higher authority who can take appropriate action against the concerned contractor. It ultimately helps in keeping the surrounding clean and the waste management can be much easier.</a:t>
            </a:r>
            <a:endParaRPr lang="en-GB" dirty="0"/>
          </a:p>
          <a:p>
            <a:endParaRPr lang="en-GB" dirty="0"/>
          </a:p>
        </p:txBody>
      </p:sp>
    </p:spTree>
    <p:extLst>
      <p:ext uri="{BB962C8B-B14F-4D97-AF65-F5344CB8AC3E}">
        <p14:creationId xmlns:p14="http://schemas.microsoft.com/office/powerpoint/2010/main" val="17794163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C6C13-9999-442D-ABD6-FE4F43D36904}"/>
              </a:ext>
            </a:extLst>
          </p:cNvPr>
          <p:cNvSpPr>
            <a:spLocks noGrp="1"/>
          </p:cNvSpPr>
          <p:nvPr>
            <p:ph type="title"/>
          </p:nvPr>
        </p:nvSpPr>
        <p:spPr/>
        <p:txBody>
          <a:bodyPr/>
          <a:lstStyle/>
          <a:p>
            <a:r>
              <a:rPr lang="en-GB" dirty="0"/>
              <a:t>                           References</a:t>
            </a:r>
          </a:p>
        </p:txBody>
      </p:sp>
      <p:sp>
        <p:nvSpPr>
          <p:cNvPr id="5" name="Content Placeholder 4">
            <a:extLst>
              <a:ext uri="{FF2B5EF4-FFF2-40B4-BE49-F238E27FC236}">
                <a16:creationId xmlns:a16="http://schemas.microsoft.com/office/drawing/2014/main" id="{337064AA-982E-4ACC-8A5C-51EAB1E6FBCA}"/>
              </a:ext>
            </a:extLst>
          </p:cNvPr>
          <p:cNvSpPr>
            <a:spLocks noGrp="1"/>
          </p:cNvSpPr>
          <p:nvPr>
            <p:ph idx="1"/>
          </p:nvPr>
        </p:nvSpPr>
        <p:spPr/>
        <p:txBody>
          <a:bodyPr/>
          <a:lstStyle/>
          <a:p>
            <a:pPr lvl="0"/>
            <a:r>
              <a:rPr lang="en-US" u="sng" dirty="0">
                <a:hlinkClick r:id="rId2"/>
              </a:rPr>
              <a:t>https://create.arduino.cc/projecthub/abdularbi17/ultrasonic-sensor-hc-sr04-with-arduino-tutorial-327ff6</a:t>
            </a:r>
            <a:endParaRPr lang="en-GB" dirty="0"/>
          </a:p>
          <a:p>
            <a:pPr lvl="0"/>
            <a:r>
              <a:rPr lang="en-US" u="sng" dirty="0">
                <a:hlinkClick r:id="rId3"/>
              </a:rPr>
              <a:t>https://www.tutorialspoint.com/arduino/arduino_ultrasonic_sensor.htm#:~:text=Advertisements,or%201%E2%80%9D%20to%2013%20feet</a:t>
            </a:r>
            <a:endParaRPr lang="en-GB" dirty="0"/>
          </a:p>
          <a:p>
            <a:pPr lvl="0"/>
            <a:r>
              <a:rPr lang="en-US" u="sng" dirty="0">
                <a:hlinkClick r:id="rId4"/>
              </a:rPr>
              <a:t>https://ozeki.hu/p_2977-how-to-use-a-buzzer-in-arduino.html#:~:text=An%20arduino%20buzzer%20is%20also,reverse%20of%20the%20piezoelectric%20effect</a:t>
            </a:r>
            <a:r>
              <a:rPr lang="en-US" dirty="0"/>
              <a:t>.</a:t>
            </a:r>
            <a:endParaRPr lang="en-GB" dirty="0"/>
          </a:p>
          <a:p>
            <a:pPr lvl="0"/>
            <a:r>
              <a:rPr lang="en-US" u="sng" dirty="0">
                <a:hlinkClick r:id="rId5"/>
              </a:rPr>
              <a:t>https://docs.arduino.cc/learn/electronics/servo-motors</a:t>
            </a:r>
            <a:endParaRPr lang="en-GB" dirty="0"/>
          </a:p>
          <a:p>
            <a:pPr lvl="0"/>
            <a:r>
              <a:rPr lang="en-US" u="sng" dirty="0">
                <a:hlinkClick r:id="rId6"/>
              </a:rPr>
              <a:t>https://create.arduino.cc/projecthub/electropeak/getting-started-with-hc-05-bluetooth-module-arduino-e0ca81</a:t>
            </a:r>
            <a:endParaRPr lang="en-GB" dirty="0"/>
          </a:p>
          <a:p>
            <a:endParaRPr lang="en-GB" dirty="0"/>
          </a:p>
        </p:txBody>
      </p:sp>
    </p:spTree>
    <p:extLst>
      <p:ext uri="{BB962C8B-B14F-4D97-AF65-F5344CB8AC3E}">
        <p14:creationId xmlns:p14="http://schemas.microsoft.com/office/powerpoint/2010/main" val="1807422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22-07-26 at 8.16.21 AM">
            <a:hlinkClick r:id="" action="ppaction://media"/>
            <a:extLst>
              <a:ext uri="{FF2B5EF4-FFF2-40B4-BE49-F238E27FC236}">
                <a16:creationId xmlns:a16="http://schemas.microsoft.com/office/drawing/2014/main" id="{7C58D495-5943-4662-B2A4-BCA95BD2F25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657600" y="0"/>
            <a:ext cx="4876800" cy="6857999"/>
          </a:xfrm>
          <a:prstGeom prst="rect">
            <a:avLst/>
          </a:prstGeom>
        </p:spPr>
      </p:pic>
      <p:sp>
        <p:nvSpPr>
          <p:cNvPr id="3" name="TextBox 2">
            <a:extLst>
              <a:ext uri="{FF2B5EF4-FFF2-40B4-BE49-F238E27FC236}">
                <a16:creationId xmlns:a16="http://schemas.microsoft.com/office/drawing/2014/main" id="{701186F1-D12B-4CB9-BAEB-8A4E41B809D5}"/>
              </a:ext>
            </a:extLst>
          </p:cNvPr>
          <p:cNvSpPr txBox="1"/>
          <p:nvPr/>
        </p:nvSpPr>
        <p:spPr>
          <a:xfrm>
            <a:off x="829558" y="2705724"/>
            <a:ext cx="1970201" cy="1446550"/>
          </a:xfrm>
          <a:prstGeom prst="rect">
            <a:avLst/>
          </a:prstGeom>
          <a:noFill/>
        </p:spPr>
        <p:txBody>
          <a:bodyPr wrap="square" rtlCol="0">
            <a:spAutoFit/>
          </a:bodyPr>
          <a:lstStyle/>
          <a:p>
            <a:r>
              <a:rPr lang="en-GB" sz="4400" b="1" dirty="0"/>
              <a:t>Demo Video</a:t>
            </a:r>
          </a:p>
        </p:txBody>
      </p:sp>
    </p:spTree>
    <p:extLst>
      <p:ext uri="{BB962C8B-B14F-4D97-AF65-F5344CB8AC3E}">
        <p14:creationId xmlns:p14="http://schemas.microsoft.com/office/powerpoint/2010/main" val="3110858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5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56AA90-9694-4B11-BD46-A906A33DC692}"/>
              </a:ext>
            </a:extLst>
          </p:cNvPr>
          <p:cNvSpPr>
            <a:spLocks noGrp="1"/>
          </p:cNvSpPr>
          <p:nvPr>
            <p:ph type="ctrTitle"/>
          </p:nvPr>
        </p:nvSpPr>
        <p:spPr>
          <a:xfrm>
            <a:off x="3584390" y="1219200"/>
            <a:ext cx="8825658" cy="2677648"/>
          </a:xfrm>
        </p:spPr>
        <p:txBody>
          <a:bodyPr/>
          <a:lstStyle/>
          <a:p>
            <a:r>
              <a:rPr lang="en-GB" dirty="0"/>
              <a:t>THANK  YOU !</a:t>
            </a:r>
          </a:p>
        </p:txBody>
      </p:sp>
      <p:sp>
        <p:nvSpPr>
          <p:cNvPr id="5" name="Subtitle 4">
            <a:extLst>
              <a:ext uri="{FF2B5EF4-FFF2-40B4-BE49-F238E27FC236}">
                <a16:creationId xmlns:a16="http://schemas.microsoft.com/office/drawing/2014/main" id="{ABE6E8FD-076A-4365-99B0-0A62B5D81C59}"/>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118983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7DDD4-DBBF-45D5-B6C9-F68F3CC73343}"/>
              </a:ext>
            </a:extLst>
          </p:cNvPr>
          <p:cNvSpPr>
            <a:spLocks noGrp="1"/>
          </p:cNvSpPr>
          <p:nvPr>
            <p:ph type="title"/>
          </p:nvPr>
        </p:nvSpPr>
        <p:spPr/>
        <p:txBody>
          <a:bodyPr/>
          <a:lstStyle/>
          <a:p>
            <a:r>
              <a:rPr lang="en-US" dirty="0"/>
              <a:t>                         Introduction </a:t>
            </a:r>
          </a:p>
        </p:txBody>
      </p:sp>
      <p:sp>
        <p:nvSpPr>
          <p:cNvPr id="4" name="Content Placeholder 3">
            <a:extLst>
              <a:ext uri="{FF2B5EF4-FFF2-40B4-BE49-F238E27FC236}">
                <a16:creationId xmlns:a16="http://schemas.microsoft.com/office/drawing/2014/main" id="{626702D6-FDBE-4056-8578-59B7ADED3D5B}"/>
              </a:ext>
            </a:extLst>
          </p:cNvPr>
          <p:cNvSpPr>
            <a:spLocks noGrp="1"/>
          </p:cNvSpPr>
          <p:nvPr>
            <p:ph idx="1"/>
          </p:nvPr>
        </p:nvSpPr>
        <p:spPr>
          <a:xfrm>
            <a:off x="1154954" y="2639359"/>
            <a:ext cx="8825659" cy="3416300"/>
          </a:xfrm>
        </p:spPr>
        <p:txBody>
          <a:bodyPr>
            <a:noAutofit/>
          </a:bodyPr>
          <a:lstStyle/>
          <a:p>
            <a:r>
              <a:rPr lang="en-GB" sz="2600" dirty="0"/>
              <a:t>A normal trash bin that mounted technology </a:t>
            </a:r>
            <a:r>
              <a:rPr lang="en-GB" sz="2600" dirty="0" err="1"/>
              <a:t>equipments</a:t>
            </a:r>
            <a:r>
              <a:rPr lang="en-GB" sz="2600" dirty="0"/>
              <a:t> which consist of sensor technology, </a:t>
            </a:r>
            <a:r>
              <a:rPr lang="en-GB" sz="2600" dirty="0" err="1"/>
              <a:t>bluetooth</a:t>
            </a:r>
            <a:r>
              <a:rPr lang="en-GB" sz="2600" dirty="0"/>
              <a:t> module and other more…</a:t>
            </a:r>
          </a:p>
          <a:p>
            <a:r>
              <a:rPr lang="en-GB" sz="2600" dirty="0"/>
              <a:t>Digital Trash Bin constantly checks current stock level.</a:t>
            </a:r>
          </a:p>
          <a:p>
            <a:r>
              <a:rPr lang="en-GB" sz="2600" dirty="0"/>
              <a:t>When the maximum stock level is reached, the digital trash bin will notify the cleaner through a message in mobile phone to collect the waste.  </a:t>
            </a:r>
          </a:p>
        </p:txBody>
      </p:sp>
    </p:spTree>
    <p:extLst>
      <p:ext uri="{BB962C8B-B14F-4D97-AF65-F5344CB8AC3E}">
        <p14:creationId xmlns:p14="http://schemas.microsoft.com/office/powerpoint/2010/main" val="3617759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1906B-50F3-4FAE-8E16-2B361C755CE0}"/>
              </a:ext>
            </a:extLst>
          </p:cNvPr>
          <p:cNvSpPr>
            <a:spLocks noGrp="1"/>
          </p:cNvSpPr>
          <p:nvPr>
            <p:ph type="title"/>
          </p:nvPr>
        </p:nvSpPr>
        <p:spPr/>
        <p:txBody>
          <a:bodyPr/>
          <a:lstStyle/>
          <a:p>
            <a:r>
              <a:rPr lang="en-GB" dirty="0"/>
              <a:t>Problem Statement</a:t>
            </a:r>
          </a:p>
        </p:txBody>
      </p:sp>
      <p:sp>
        <p:nvSpPr>
          <p:cNvPr id="3" name="Content Placeholder 2">
            <a:extLst>
              <a:ext uri="{FF2B5EF4-FFF2-40B4-BE49-F238E27FC236}">
                <a16:creationId xmlns:a16="http://schemas.microsoft.com/office/drawing/2014/main" id="{DA6602F1-42F5-444F-B288-E6E0893EAF3E}"/>
              </a:ext>
            </a:extLst>
          </p:cNvPr>
          <p:cNvSpPr>
            <a:spLocks noGrp="1"/>
          </p:cNvSpPr>
          <p:nvPr>
            <p:ph idx="1"/>
          </p:nvPr>
        </p:nvSpPr>
        <p:spPr/>
        <p:txBody>
          <a:bodyPr>
            <a:noAutofit/>
          </a:bodyPr>
          <a:lstStyle/>
          <a:p>
            <a:pPr marL="0" indent="0">
              <a:buNone/>
            </a:pPr>
            <a:r>
              <a:rPr lang="en-US" sz="2000" dirty="0"/>
              <a:t>The main aim of this project is to reduce human resources and efforts along with the enhancement of a smart city vision. We have often seen garbage spilling over from dustbins on to streets and this was an issue that required immediate attention. The proverb “Cleanliness is next to god and clean city is next to heaven” inspired us to conceptualized the project. Smart dustbin helps us to reduce the pollution. Sometimes it appears that garbage dustbin is overflow and many animals like dog or rat enters inside or near the dustbin. This creates a bad scene. This project can avoid such situations. And the message can be sent directly to the cleaning vehicle instead of the contractor’s office.</a:t>
            </a:r>
            <a:endParaRPr lang="en-GB" sz="2000" dirty="0"/>
          </a:p>
          <a:p>
            <a:endParaRPr lang="en-GB" sz="2000" dirty="0"/>
          </a:p>
        </p:txBody>
      </p:sp>
    </p:spTree>
    <p:extLst>
      <p:ext uri="{BB962C8B-B14F-4D97-AF65-F5344CB8AC3E}">
        <p14:creationId xmlns:p14="http://schemas.microsoft.com/office/powerpoint/2010/main" val="1483340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CFEB4-E713-46A4-8FFB-602D7C2A067F}"/>
              </a:ext>
            </a:extLst>
          </p:cNvPr>
          <p:cNvSpPr>
            <a:spLocks noGrp="1"/>
          </p:cNvSpPr>
          <p:nvPr>
            <p:ph type="title"/>
          </p:nvPr>
        </p:nvSpPr>
        <p:spPr/>
        <p:txBody>
          <a:bodyPr/>
          <a:lstStyle/>
          <a:p>
            <a:r>
              <a:rPr lang="en-GB" dirty="0"/>
              <a:t>                       How It Works</a:t>
            </a:r>
          </a:p>
        </p:txBody>
      </p:sp>
      <p:sp>
        <p:nvSpPr>
          <p:cNvPr id="3" name="Content Placeholder 2">
            <a:extLst>
              <a:ext uri="{FF2B5EF4-FFF2-40B4-BE49-F238E27FC236}">
                <a16:creationId xmlns:a16="http://schemas.microsoft.com/office/drawing/2014/main" id="{A22F2329-2A74-4A62-8122-CC77901E8D6C}"/>
              </a:ext>
            </a:extLst>
          </p:cNvPr>
          <p:cNvSpPr>
            <a:spLocks noGrp="1"/>
          </p:cNvSpPr>
          <p:nvPr>
            <p:ph idx="1"/>
          </p:nvPr>
        </p:nvSpPr>
        <p:spPr>
          <a:xfrm>
            <a:off x="1154954" y="2277035"/>
            <a:ext cx="8825659" cy="3742765"/>
          </a:xfrm>
        </p:spPr>
        <p:txBody>
          <a:bodyPr>
            <a:noAutofit/>
          </a:bodyPr>
          <a:lstStyle/>
          <a:p>
            <a:pPr lvl="0" fontAlgn="base"/>
            <a:r>
              <a:rPr lang="en-US" dirty="0"/>
              <a:t>The ultrasonic sensors work like this : if any obstacles come across the smart dustbin, it detects the obstacles as an input function using echo pin and trigger pin.</a:t>
            </a:r>
            <a:endParaRPr lang="en-GB" dirty="0"/>
          </a:p>
          <a:p>
            <a:pPr lvl="0" fontAlgn="base"/>
            <a:r>
              <a:rPr lang="en-US" dirty="0"/>
              <a:t>After receiving the input from the ultrasonic sensors, it will notify the user by giving the notification in the form of sound. </a:t>
            </a:r>
            <a:endParaRPr lang="en-GB" dirty="0"/>
          </a:p>
          <a:p>
            <a:pPr lvl="0" fontAlgn="base"/>
            <a:r>
              <a:rPr lang="en-US" dirty="0"/>
              <a:t>If any obstacle is within the range and sonar detects it, servo motor operates by given 120 degree angle and it opens the lid.</a:t>
            </a:r>
            <a:endParaRPr lang="en-GB" dirty="0"/>
          </a:p>
          <a:p>
            <a:pPr lvl="0" fontAlgn="base"/>
            <a:r>
              <a:rPr lang="en-US" dirty="0"/>
              <a:t>Sonar 2 is implemented inside the dustbin to detect the level.</a:t>
            </a:r>
            <a:endParaRPr lang="en-GB" dirty="0"/>
          </a:p>
          <a:p>
            <a:pPr lvl="0" fontAlgn="base"/>
            <a:r>
              <a:rPr lang="en-US" dirty="0"/>
              <a:t>If trash level is above 40%, yellow led will be turned on to detect a warning level and if trash level is 80%, red light will be on and it will activate the buzzer periodically until trash is taken out.</a:t>
            </a:r>
            <a:endParaRPr lang="en-GB" dirty="0"/>
          </a:p>
          <a:p>
            <a:pPr lvl="0" fontAlgn="base"/>
            <a:r>
              <a:rPr lang="en-US" dirty="0"/>
              <a:t>Along with activating the buzzer, it will also send a message to the cleaner by mobile notification.</a:t>
            </a:r>
            <a:endParaRPr lang="en-GB" dirty="0"/>
          </a:p>
        </p:txBody>
      </p:sp>
    </p:spTree>
    <p:extLst>
      <p:ext uri="{BB962C8B-B14F-4D97-AF65-F5344CB8AC3E}">
        <p14:creationId xmlns:p14="http://schemas.microsoft.com/office/powerpoint/2010/main" val="3167971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7F557-1A0B-4B5D-A022-D9B8461AE019}"/>
              </a:ext>
            </a:extLst>
          </p:cNvPr>
          <p:cNvSpPr>
            <a:spLocks noGrp="1"/>
          </p:cNvSpPr>
          <p:nvPr>
            <p:ph type="title"/>
          </p:nvPr>
        </p:nvSpPr>
        <p:spPr/>
        <p:txBody>
          <a:bodyPr/>
          <a:lstStyle/>
          <a:p>
            <a:r>
              <a:rPr lang="en-GB" dirty="0"/>
              <a:t>                    Waste Generation </a:t>
            </a:r>
          </a:p>
        </p:txBody>
      </p:sp>
      <p:sp>
        <p:nvSpPr>
          <p:cNvPr id="4" name="Content Placeholder 3">
            <a:extLst>
              <a:ext uri="{FF2B5EF4-FFF2-40B4-BE49-F238E27FC236}">
                <a16:creationId xmlns:a16="http://schemas.microsoft.com/office/drawing/2014/main" id="{C6DCBE25-D3D4-4FF2-9ADB-20ED8E9F6B38}"/>
              </a:ext>
            </a:extLst>
          </p:cNvPr>
          <p:cNvSpPr>
            <a:spLocks noGrp="1"/>
          </p:cNvSpPr>
          <p:nvPr>
            <p:ph sz="half" idx="1"/>
          </p:nvPr>
        </p:nvSpPr>
        <p:spPr>
          <a:xfrm>
            <a:off x="1154954" y="2303928"/>
            <a:ext cx="4825158" cy="3715873"/>
          </a:xfrm>
        </p:spPr>
        <p:txBody>
          <a:bodyPr>
            <a:noAutofit/>
          </a:bodyPr>
          <a:lstStyle/>
          <a:p>
            <a:r>
              <a:rPr lang="en-GB" b="1" dirty="0"/>
              <a:t>Bangladesh:</a:t>
            </a:r>
            <a:r>
              <a:rPr lang="en-GB" dirty="0"/>
              <a:t> Our country is generating about 8000 tons of solid waste each day from the six major cities (Dhaka, Chittagong, Khulna, </a:t>
            </a:r>
            <a:r>
              <a:rPr lang="en-GB" dirty="0" err="1"/>
              <a:t>Rajshahi</a:t>
            </a:r>
            <a:r>
              <a:rPr lang="en-GB" dirty="0"/>
              <a:t>, Barisal and Sylhet), of which Dhaka city alone is contributing about 70%. </a:t>
            </a:r>
          </a:p>
          <a:p>
            <a:r>
              <a:rPr lang="en-GB" b="1" dirty="0"/>
              <a:t>World:</a:t>
            </a:r>
            <a:r>
              <a:rPr lang="en-GB" dirty="0"/>
              <a:t> In 2020, the world was estimated to generate </a:t>
            </a:r>
            <a:r>
              <a:rPr lang="en-GB" b="1" dirty="0"/>
              <a:t>2.24 billion tonnes</a:t>
            </a:r>
            <a:r>
              <a:rPr lang="en-GB" dirty="0"/>
              <a:t> of solid waste, amounting to a footprint of 0.79 kilograms per person per day.</a:t>
            </a:r>
          </a:p>
          <a:p>
            <a:r>
              <a:rPr lang="en-GB" b="1" dirty="0"/>
              <a:t>According to World Bank, global waste will grow by 70% by 2050 unless urgent action is taken!</a:t>
            </a:r>
          </a:p>
          <a:p>
            <a:endParaRPr lang="en-GB" dirty="0"/>
          </a:p>
          <a:p>
            <a:endParaRPr lang="en-GB" b="1" dirty="0"/>
          </a:p>
        </p:txBody>
      </p:sp>
      <p:pic>
        <p:nvPicPr>
          <p:cNvPr id="7" name="Content Placeholder 6">
            <a:extLst>
              <a:ext uri="{FF2B5EF4-FFF2-40B4-BE49-F238E27FC236}">
                <a16:creationId xmlns:a16="http://schemas.microsoft.com/office/drawing/2014/main" id="{5F194947-B9DC-4EFE-9AF0-4F886A5BCEE7}"/>
              </a:ext>
            </a:extLst>
          </p:cNvPr>
          <p:cNvPicPr>
            <a:picLocks noGrp="1" noChangeAspect="1"/>
          </p:cNvPicPr>
          <p:nvPr>
            <p:ph sz="half" idx="2"/>
          </p:nvPr>
        </p:nvPicPr>
        <p:blipFill>
          <a:blip r:embed="rId2"/>
          <a:stretch>
            <a:fillRect/>
          </a:stretch>
        </p:blipFill>
        <p:spPr>
          <a:xfrm>
            <a:off x="6527597" y="2303928"/>
            <a:ext cx="4714143" cy="4222378"/>
          </a:xfrm>
        </p:spPr>
      </p:pic>
    </p:spTree>
    <p:extLst>
      <p:ext uri="{BB962C8B-B14F-4D97-AF65-F5344CB8AC3E}">
        <p14:creationId xmlns:p14="http://schemas.microsoft.com/office/powerpoint/2010/main" val="3139229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5B373EB-686A-43A5-9B33-B10DEA1B84C0}"/>
              </a:ext>
            </a:extLst>
          </p:cNvPr>
          <p:cNvSpPr>
            <a:spLocks noGrp="1"/>
          </p:cNvSpPr>
          <p:nvPr>
            <p:ph type="title"/>
          </p:nvPr>
        </p:nvSpPr>
        <p:spPr/>
        <p:txBody>
          <a:bodyPr/>
          <a:lstStyle/>
          <a:p>
            <a:r>
              <a:rPr lang="en-GB" dirty="0"/>
              <a:t>                            Flowchart</a:t>
            </a:r>
          </a:p>
        </p:txBody>
      </p:sp>
      <p:pic>
        <p:nvPicPr>
          <p:cNvPr id="10" name="Content Placeholder 9">
            <a:extLst>
              <a:ext uri="{FF2B5EF4-FFF2-40B4-BE49-F238E27FC236}">
                <a16:creationId xmlns:a16="http://schemas.microsoft.com/office/drawing/2014/main" id="{D572981E-4F3C-4379-9B45-6BA0414BC116}"/>
              </a:ext>
            </a:extLst>
          </p:cNvPr>
          <p:cNvPicPr>
            <a:picLocks noGrp="1" noChangeAspect="1"/>
          </p:cNvPicPr>
          <p:nvPr>
            <p:ph idx="1"/>
          </p:nvPr>
        </p:nvPicPr>
        <p:blipFill>
          <a:blip r:embed="rId2"/>
          <a:stretch>
            <a:fillRect/>
          </a:stretch>
        </p:blipFill>
        <p:spPr>
          <a:xfrm>
            <a:off x="1066800" y="2196353"/>
            <a:ext cx="9681881" cy="4572000"/>
          </a:xfrm>
        </p:spPr>
      </p:pic>
    </p:spTree>
    <p:extLst>
      <p:ext uri="{BB962C8B-B14F-4D97-AF65-F5344CB8AC3E}">
        <p14:creationId xmlns:p14="http://schemas.microsoft.com/office/powerpoint/2010/main" val="24032902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B9E1B-280C-4C24-ABFA-EB475EA2F841}"/>
              </a:ext>
            </a:extLst>
          </p:cNvPr>
          <p:cNvSpPr>
            <a:spLocks noGrp="1"/>
          </p:cNvSpPr>
          <p:nvPr>
            <p:ph type="title"/>
          </p:nvPr>
        </p:nvSpPr>
        <p:spPr/>
        <p:txBody>
          <a:bodyPr/>
          <a:lstStyle/>
          <a:p>
            <a:r>
              <a:rPr lang="en-GB" dirty="0"/>
              <a:t>Necessary </a:t>
            </a:r>
            <a:r>
              <a:rPr lang="en-GB" dirty="0" err="1"/>
              <a:t>Equipments</a:t>
            </a:r>
            <a:endParaRPr lang="en-GB" dirty="0"/>
          </a:p>
        </p:txBody>
      </p:sp>
      <p:sp>
        <p:nvSpPr>
          <p:cNvPr id="3" name="Content Placeholder 2">
            <a:extLst>
              <a:ext uri="{FF2B5EF4-FFF2-40B4-BE49-F238E27FC236}">
                <a16:creationId xmlns:a16="http://schemas.microsoft.com/office/drawing/2014/main" id="{D52C9BE7-45B4-4396-8B3E-7523DAA27A10}"/>
              </a:ext>
            </a:extLst>
          </p:cNvPr>
          <p:cNvSpPr>
            <a:spLocks noGrp="1"/>
          </p:cNvSpPr>
          <p:nvPr>
            <p:ph idx="1"/>
          </p:nvPr>
        </p:nvSpPr>
        <p:spPr/>
        <p:txBody>
          <a:bodyPr>
            <a:normAutofit fontScale="92500" lnSpcReduction="10000"/>
          </a:bodyPr>
          <a:lstStyle/>
          <a:p>
            <a:r>
              <a:rPr lang="en-GB" sz="2400" dirty="0"/>
              <a:t>Arduino Uno R3</a:t>
            </a:r>
          </a:p>
          <a:p>
            <a:r>
              <a:rPr lang="en-GB" sz="2400" dirty="0"/>
              <a:t>HC-SR04 Ultrasonic Sonar Sensor</a:t>
            </a:r>
          </a:p>
          <a:p>
            <a:r>
              <a:rPr lang="en-GB" sz="2400" dirty="0"/>
              <a:t>SG-90 Servo Motor</a:t>
            </a:r>
          </a:p>
          <a:p>
            <a:r>
              <a:rPr lang="en-GB" sz="2400" dirty="0"/>
              <a:t>Buzzer</a:t>
            </a:r>
          </a:p>
          <a:p>
            <a:r>
              <a:rPr lang="en-GB" sz="2400" dirty="0"/>
              <a:t>Light Emitting Diodes (LED)</a:t>
            </a:r>
          </a:p>
          <a:p>
            <a:r>
              <a:rPr lang="en-GB" sz="2400" dirty="0"/>
              <a:t>Connecting Wires</a:t>
            </a:r>
          </a:p>
          <a:p>
            <a:r>
              <a:rPr lang="en-GB" sz="2400" dirty="0"/>
              <a:t>Breadboard</a:t>
            </a:r>
          </a:p>
          <a:p>
            <a:r>
              <a:rPr lang="en-GB" sz="2400" dirty="0"/>
              <a:t>HC-05 Bluetooth Module</a:t>
            </a:r>
          </a:p>
          <a:p>
            <a:endParaRPr lang="en-GB" dirty="0"/>
          </a:p>
        </p:txBody>
      </p:sp>
    </p:spTree>
    <p:extLst>
      <p:ext uri="{BB962C8B-B14F-4D97-AF65-F5344CB8AC3E}">
        <p14:creationId xmlns:p14="http://schemas.microsoft.com/office/powerpoint/2010/main" val="2036017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53F316-9818-4666-B5F2-68C8CA978F06}"/>
              </a:ext>
            </a:extLst>
          </p:cNvPr>
          <p:cNvSpPr>
            <a:spLocks noGrp="1"/>
          </p:cNvSpPr>
          <p:nvPr>
            <p:ph type="title"/>
          </p:nvPr>
        </p:nvSpPr>
        <p:spPr/>
        <p:txBody>
          <a:bodyPr/>
          <a:lstStyle/>
          <a:p>
            <a:r>
              <a:rPr lang="en-GB" dirty="0"/>
              <a:t>Arduino Uno R3</a:t>
            </a:r>
          </a:p>
        </p:txBody>
      </p:sp>
      <p:sp>
        <p:nvSpPr>
          <p:cNvPr id="5" name="Content Placeholder 4">
            <a:extLst>
              <a:ext uri="{FF2B5EF4-FFF2-40B4-BE49-F238E27FC236}">
                <a16:creationId xmlns:a16="http://schemas.microsoft.com/office/drawing/2014/main" id="{89209476-FE8F-4BD8-915D-D070FC0C1696}"/>
              </a:ext>
            </a:extLst>
          </p:cNvPr>
          <p:cNvSpPr>
            <a:spLocks noGrp="1"/>
          </p:cNvSpPr>
          <p:nvPr>
            <p:ph sz="half" idx="1"/>
          </p:nvPr>
        </p:nvSpPr>
        <p:spPr/>
        <p:txBody>
          <a:bodyPr/>
          <a:lstStyle/>
          <a:p>
            <a:r>
              <a:rPr lang="en-GB" dirty="0"/>
              <a:t>The Arduino Uno R3 is </a:t>
            </a:r>
            <a:r>
              <a:rPr lang="en-GB" b="1" dirty="0"/>
              <a:t>a microcontroller board based on a removable, dual-inline-package (DIP) ATmega328 AVR microcontroller</a:t>
            </a:r>
            <a:r>
              <a:rPr lang="en-GB" dirty="0"/>
              <a:t>. It has 20 digital input/output pins (of which 6 can be used as PWM outputs and 6 can be used as </a:t>
            </a:r>
            <a:r>
              <a:rPr lang="en-GB" dirty="0" err="1"/>
              <a:t>analog</a:t>
            </a:r>
            <a:r>
              <a:rPr lang="en-GB" dirty="0"/>
              <a:t> inputs). Programs can be loaded on to it from the easy-to-use Arduino computer program.</a:t>
            </a:r>
          </a:p>
        </p:txBody>
      </p:sp>
      <p:pic>
        <p:nvPicPr>
          <p:cNvPr id="8" name="Content Placeholder 7">
            <a:extLst>
              <a:ext uri="{FF2B5EF4-FFF2-40B4-BE49-F238E27FC236}">
                <a16:creationId xmlns:a16="http://schemas.microsoft.com/office/drawing/2014/main" id="{2DE1A83E-1C0B-4D6B-A7B9-3B3F1F75AB0F}"/>
              </a:ext>
            </a:extLst>
          </p:cNvPr>
          <p:cNvPicPr>
            <a:picLocks noGrp="1" noChangeAspect="1"/>
          </p:cNvPicPr>
          <p:nvPr>
            <p:ph sz="half" idx="2"/>
          </p:nvPr>
        </p:nvPicPr>
        <p:blipFill>
          <a:blip r:embed="rId2"/>
          <a:stretch>
            <a:fillRect/>
          </a:stretch>
        </p:blipFill>
        <p:spPr>
          <a:xfrm>
            <a:off x="6208713" y="2627346"/>
            <a:ext cx="4824412" cy="3368607"/>
          </a:xfrm>
        </p:spPr>
      </p:pic>
    </p:spTree>
    <p:extLst>
      <p:ext uri="{BB962C8B-B14F-4D97-AF65-F5344CB8AC3E}">
        <p14:creationId xmlns:p14="http://schemas.microsoft.com/office/powerpoint/2010/main" val="36526985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
  <TotalTime>479</TotalTime>
  <Words>1527</Words>
  <Application>Microsoft Office PowerPoint</Application>
  <PresentationFormat>Widescreen</PresentationFormat>
  <Paragraphs>113</Paragraphs>
  <Slides>26</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Century Gothic</vt:lpstr>
      <vt:lpstr>Wingdings 3</vt:lpstr>
      <vt:lpstr>Ion Boardroom</vt:lpstr>
      <vt:lpstr> Digital Trash Bin  CSE 3104 : Peripheral and Interfacing Laboratory </vt:lpstr>
      <vt:lpstr>                       Contents</vt:lpstr>
      <vt:lpstr>                         Introduction </vt:lpstr>
      <vt:lpstr>Problem Statement</vt:lpstr>
      <vt:lpstr>                       How It Works</vt:lpstr>
      <vt:lpstr>                    Waste Generation </vt:lpstr>
      <vt:lpstr>                            Flowchart</vt:lpstr>
      <vt:lpstr>Necessary Equipments</vt:lpstr>
      <vt:lpstr>Arduino Uno R3</vt:lpstr>
      <vt:lpstr>HC-SR04 Ultrasonic Sonar Sensor</vt:lpstr>
      <vt:lpstr>SG-90 Servo Motor</vt:lpstr>
      <vt:lpstr>Buzzer</vt:lpstr>
      <vt:lpstr>Light Emitting Diodes (LED)</vt:lpstr>
      <vt:lpstr>Connecting Wires</vt:lpstr>
      <vt:lpstr>Breadboard</vt:lpstr>
      <vt:lpstr>HC-05 Bluetooth Module</vt:lpstr>
      <vt:lpstr>                       Circuit Diagram</vt:lpstr>
      <vt:lpstr>                  Schematic Diagram</vt:lpstr>
      <vt:lpstr>                   Real Time Analysis</vt:lpstr>
      <vt:lpstr>Benefits of a Digital Trash Bin</vt:lpstr>
      <vt:lpstr>Real Life Application</vt:lpstr>
      <vt:lpstr>                          Future Scope</vt:lpstr>
      <vt:lpstr>                      Conclusion</vt:lpstr>
      <vt:lpstr>                           References</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Trash Bin</dc:title>
  <dc:creator>Saimoon Al Farshi Oman</dc:creator>
  <cp:lastModifiedBy>Tanvir</cp:lastModifiedBy>
  <cp:revision>29</cp:revision>
  <dcterms:created xsi:type="dcterms:W3CDTF">2022-07-25T16:26:03Z</dcterms:created>
  <dcterms:modified xsi:type="dcterms:W3CDTF">2022-07-26T07:38:42Z</dcterms:modified>
</cp:coreProperties>
</file>